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2"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1" d="100"/>
          <a:sy n="71" d="100"/>
        </p:scale>
        <p:origin x="78" y="10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viewProps" Target="view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6/3/2021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3" Type="http://schemas.openxmlformats.org/officeDocument/2006/relationships/image" Target="../media/image5.png" /><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image" Target="../media/image7.png"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8.png"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image" Target="../media/image9.png"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3" Type="http://schemas.openxmlformats.org/officeDocument/2006/relationships/hyperlink" Target="https://www.pollymodelengineering.co.uk/sections/stationary-engines/anthony-mount-models/easton-Andersons-Grasshopper-Beam-Engine.asp" TargetMode="External" /><Relationship Id="rId2" Type="http://schemas.openxmlformats.org/officeDocument/2006/relationships/hyperlink" Target="https://www.christies.com/en/lot/lot-769604" TargetMode="Externa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2938" y="1411942"/>
            <a:ext cx="7766936" cy="1089212"/>
          </a:xfrm>
        </p:spPr>
        <p:txBody>
          <a:bodyPr/>
          <a:lstStyle/>
          <a:p>
            <a:r>
              <a:rPr lang="en-US" sz="4400" b="1" dirty="0"/>
              <a:t>GRASSHOPPER BEAM ENGINE</a:t>
            </a:r>
            <a:endParaRPr lang="en-US" sz="4400" dirty="0"/>
          </a:p>
        </p:txBody>
      </p:sp>
      <p:sp>
        <p:nvSpPr>
          <p:cNvPr id="3" name="Subtitle 2"/>
          <p:cNvSpPr>
            <a:spLocks noGrp="1"/>
          </p:cNvSpPr>
          <p:nvPr>
            <p:ph type="subTitle" idx="1"/>
          </p:nvPr>
        </p:nvSpPr>
        <p:spPr>
          <a:xfrm>
            <a:off x="1507067" y="2877671"/>
            <a:ext cx="7766936" cy="2270061"/>
          </a:xfrm>
        </p:spPr>
        <p:txBody>
          <a:bodyPr>
            <a:normAutofit fontScale="92500" lnSpcReduction="20000"/>
          </a:bodyPr>
          <a:lstStyle/>
          <a:p>
            <a:pPr algn="l"/>
            <a:r>
              <a:rPr lang="en-US" sz="2000" dirty="0">
                <a:latin typeface="Century" panose="02040604050505020304" pitchFamily="18" charset="0"/>
              </a:rPr>
              <a:t>                                      Name</a:t>
            </a:r>
          </a:p>
          <a:p>
            <a:pPr algn="l"/>
            <a:r>
              <a:rPr lang="en-US" sz="2000" dirty="0">
                <a:latin typeface="Century" panose="02040604050505020304" pitchFamily="18" charset="0"/>
              </a:rPr>
              <a:t>American University Of The Middle East</a:t>
            </a:r>
          </a:p>
          <a:p>
            <a:pPr algn="l"/>
            <a:r>
              <a:rPr lang="en-US" sz="2000" dirty="0">
                <a:latin typeface="Century" panose="02040604050505020304" pitchFamily="18" charset="0"/>
              </a:rPr>
              <a:t>College of Engineering and Technology Mechanical Engineering</a:t>
            </a:r>
            <a:r>
              <a:rPr lang="en-US" sz="2000" b="1" i="1" dirty="0">
                <a:latin typeface="Century" panose="02040604050505020304" pitchFamily="18" charset="0"/>
              </a:rPr>
              <a:t>               </a:t>
            </a:r>
          </a:p>
          <a:p>
            <a:pPr algn="l"/>
            <a:r>
              <a:rPr lang="en-US" sz="2000" b="1" i="1" dirty="0">
                <a:latin typeface="Century" panose="02040604050505020304" pitchFamily="18" charset="0"/>
              </a:rPr>
              <a:t>                                 </a:t>
            </a:r>
            <a:r>
              <a:rPr lang="en-US" sz="2000" dirty="0">
                <a:latin typeface="Century" panose="02040604050505020304" pitchFamily="18" charset="0"/>
              </a:rPr>
              <a:t>Professors name</a:t>
            </a:r>
          </a:p>
          <a:p>
            <a:pPr algn="l"/>
            <a:r>
              <a:rPr lang="en-US" sz="2000" dirty="0">
                <a:latin typeface="Century" panose="02040604050505020304" pitchFamily="18" charset="0"/>
              </a:rPr>
              <a:t>                         Academic Year: 2020 – 2021</a:t>
            </a:r>
          </a:p>
          <a:p>
            <a:pPr algn="l"/>
            <a:r>
              <a:rPr lang="en-US" sz="2000" dirty="0">
                <a:latin typeface="Century" panose="02040604050505020304" pitchFamily="18" charset="0"/>
              </a:rPr>
              <a:t>                                     Date</a:t>
            </a:r>
          </a:p>
        </p:txBody>
      </p:sp>
    </p:spTree>
    <p:extLst>
      <p:ext uri="{BB962C8B-B14F-4D97-AF65-F5344CB8AC3E}">
        <p14:creationId xmlns:p14="http://schemas.microsoft.com/office/powerpoint/2010/main" val="149130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Kinematic analysis</a:t>
            </a:r>
          </a:p>
        </p:txBody>
      </p:sp>
      <p:sp>
        <p:nvSpPr>
          <p:cNvPr id="3" name="Content Placeholder 2"/>
          <p:cNvSpPr>
            <a:spLocks noGrp="1"/>
          </p:cNvSpPr>
          <p:nvPr>
            <p:ph idx="1"/>
          </p:nvPr>
        </p:nvSpPr>
        <p:spPr>
          <a:xfrm>
            <a:off x="677334" y="1169895"/>
            <a:ext cx="10698878" cy="4871468"/>
          </a:xfrm>
        </p:spPr>
        <p:txBody>
          <a:bodyPr>
            <a:normAutofit/>
          </a:bodyPr>
          <a:lstStyle/>
          <a:p>
            <a:r>
              <a:rPr lang="en-US" sz="2000" dirty="0">
                <a:latin typeface="Century" panose="02040604050505020304" pitchFamily="18" charset="0"/>
              </a:rPr>
              <a:t>In this part we will show displacement analysis, velocity analysis, and acceleration analysis for this mechanism by graphical method.</a:t>
            </a:r>
          </a:p>
          <a:p>
            <a:pPr marL="0" indent="0">
              <a:buNone/>
            </a:pPr>
            <a:r>
              <a:rPr lang="en-US" sz="2000" b="1" dirty="0">
                <a:latin typeface="Century" panose="02040604050505020304" pitchFamily="18" charset="0"/>
              </a:rPr>
              <a:t>Displacement analysis</a:t>
            </a:r>
          </a:p>
          <a:p>
            <a:r>
              <a:rPr lang="en-US" sz="2000" b="1" dirty="0"/>
              <a:t>General position</a:t>
            </a:r>
            <a:endParaRPr lang="en-US" sz="2000" dirty="0"/>
          </a:p>
          <a:p>
            <a:endParaRPr lang="en-US" sz="2000" b="1" dirty="0">
              <a:latin typeface="Century" panose="02040604050505020304" pitchFamily="18" charset="0"/>
            </a:endParaRPr>
          </a:p>
        </p:txBody>
      </p:sp>
      <p:pic>
        <p:nvPicPr>
          <p:cNvPr id="4" name="Picture 3"/>
          <p:cNvPicPr/>
          <p:nvPr/>
        </p:nvPicPr>
        <p:blipFill>
          <a:blip r:embed="rId2"/>
          <a:stretch>
            <a:fillRect/>
          </a:stretch>
        </p:blipFill>
        <p:spPr>
          <a:xfrm>
            <a:off x="2169459" y="2970867"/>
            <a:ext cx="5943600" cy="3740150"/>
          </a:xfrm>
          <a:prstGeom prst="rect">
            <a:avLst/>
          </a:prstGeom>
        </p:spPr>
      </p:pic>
    </p:spTree>
    <p:extLst>
      <p:ext uri="{BB962C8B-B14F-4D97-AF65-F5344CB8AC3E}">
        <p14:creationId xmlns:p14="http://schemas.microsoft.com/office/powerpoint/2010/main" val="270549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94765"/>
          </a:xfrm>
        </p:spPr>
        <p:txBody>
          <a:bodyPr/>
          <a:lstStyle/>
          <a:p>
            <a:r>
              <a:rPr lang="en-US" b="1" dirty="0">
                <a:solidFill>
                  <a:schemeClr val="tx1"/>
                </a:solidFill>
              </a:rPr>
              <a:t>								Cont</a:t>
            </a:r>
            <a:r>
              <a:rPr lang="en-US" b="1" dirty="0"/>
              <a:t>.</a:t>
            </a:r>
            <a:endParaRPr lang="en-US" dirty="0"/>
          </a:p>
        </p:txBody>
      </p:sp>
      <p:sp>
        <p:nvSpPr>
          <p:cNvPr id="3" name="Content Placeholder 2"/>
          <p:cNvSpPr>
            <a:spLocks noGrp="1"/>
          </p:cNvSpPr>
          <p:nvPr>
            <p:ph idx="1"/>
          </p:nvPr>
        </p:nvSpPr>
        <p:spPr/>
        <p:txBody>
          <a:bodyPr/>
          <a:lstStyle/>
          <a:p>
            <a:r>
              <a:rPr lang="en-US" b="1" dirty="0"/>
              <a:t>First critical position</a:t>
            </a:r>
            <a:endParaRPr lang="en-US" dirty="0"/>
          </a:p>
          <a:p>
            <a:endParaRPr lang="en-US" dirty="0"/>
          </a:p>
        </p:txBody>
      </p:sp>
      <p:pic>
        <p:nvPicPr>
          <p:cNvPr id="4" name="Picture 3"/>
          <p:cNvPicPr/>
          <p:nvPr/>
        </p:nvPicPr>
        <p:blipFill>
          <a:blip r:embed="rId2"/>
          <a:stretch>
            <a:fillRect/>
          </a:stretch>
        </p:blipFill>
        <p:spPr>
          <a:xfrm>
            <a:off x="2115670" y="2700412"/>
            <a:ext cx="5943600" cy="3151505"/>
          </a:xfrm>
          <a:prstGeom prst="rect">
            <a:avLst/>
          </a:prstGeom>
        </p:spPr>
      </p:pic>
    </p:spTree>
    <p:extLst>
      <p:ext uri="{BB962C8B-B14F-4D97-AF65-F5344CB8AC3E}">
        <p14:creationId xmlns:p14="http://schemas.microsoft.com/office/powerpoint/2010/main" val="2175331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35106"/>
          </a:xfrm>
        </p:spPr>
        <p:txBody>
          <a:bodyPr/>
          <a:lstStyle/>
          <a:p>
            <a:r>
              <a:rPr lang="en-US" b="1" dirty="0">
                <a:solidFill>
                  <a:schemeClr val="tx1"/>
                </a:solidFill>
              </a:rPr>
              <a:t>								Cont</a:t>
            </a:r>
            <a:r>
              <a:rPr lang="en-US" b="1" dirty="0"/>
              <a:t>.</a:t>
            </a:r>
            <a:endParaRPr lang="en-US" dirty="0"/>
          </a:p>
        </p:txBody>
      </p:sp>
      <p:sp>
        <p:nvSpPr>
          <p:cNvPr id="3" name="Content Placeholder 2"/>
          <p:cNvSpPr>
            <a:spLocks noGrp="1"/>
          </p:cNvSpPr>
          <p:nvPr>
            <p:ph idx="1"/>
          </p:nvPr>
        </p:nvSpPr>
        <p:spPr/>
        <p:txBody>
          <a:bodyPr/>
          <a:lstStyle/>
          <a:p>
            <a:pPr marL="0" indent="0">
              <a:buNone/>
            </a:pPr>
            <a:r>
              <a:rPr lang="en-US" b="1" dirty="0"/>
              <a:t>   Second critical position</a:t>
            </a:r>
            <a:endParaRPr lang="en-US" dirty="0"/>
          </a:p>
          <a:p>
            <a:r>
              <a:rPr lang="en-US" b="1" dirty="0"/>
              <a:t> </a:t>
            </a:r>
            <a:endParaRPr lang="en-US" dirty="0"/>
          </a:p>
          <a:p>
            <a:endParaRPr lang="en-US" dirty="0"/>
          </a:p>
        </p:txBody>
      </p:sp>
      <p:pic>
        <p:nvPicPr>
          <p:cNvPr id="4" name="Picture 3"/>
          <p:cNvPicPr/>
          <p:nvPr/>
        </p:nvPicPr>
        <p:blipFill>
          <a:blip r:embed="rId2"/>
          <a:stretch>
            <a:fillRect/>
          </a:stretch>
        </p:blipFill>
        <p:spPr>
          <a:xfrm>
            <a:off x="1470211" y="2566642"/>
            <a:ext cx="5943600" cy="3474720"/>
          </a:xfrm>
          <a:prstGeom prst="rect">
            <a:avLst/>
          </a:prstGeom>
        </p:spPr>
      </p:pic>
    </p:spTree>
    <p:extLst>
      <p:ext uri="{BB962C8B-B14F-4D97-AF65-F5344CB8AC3E}">
        <p14:creationId xmlns:p14="http://schemas.microsoft.com/office/powerpoint/2010/main" val="3062997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993" y="0"/>
            <a:ext cx="8596668" cy="699247"/>
          </a:xfrm>
        </p:spPr>
        <p:txBody>
          <a:bodyPr/>
          <a:lstStyle/>
          <a:p>
            <a:r>
              <a:rPr lang="en-US" b="1" dirty="0">
                <a:solidFill>
                  <a:schemeClr val="tx1"/>
                </a:solidFill>
              </a:rPr>
              <a:t>							Cont</a:t>
            </a:r>
            <a:r>
              <a:rPr lang="en-US" b="1" dirty="0"/>
              <a:t>.</a:t>
            </a:r>
            <a:endParaRPr lang="en-US" dirty="0">
              <a:solidFill>
                <a:schemeClr val="tx1"/>
              </a:solidFill>
            </a:endParaRPr>
          </a:p>
        </p:txBody>
      </p:sp>
      <p:sp>
        <p:nvSpPr>
          <p:cNvPr id="10" name="Content Placeholder 9"/>
          <p:cNvSpPr>
            <a:spLocks noGrp="1"/>
          </p:cNvSpPr>
          <p:nvPr>
            <p:ph idx="1"/>
          </p:nvPr>
        </p:nvSpPr>
        <p:spPr>
          <a:xfrm>
            <a:off x="462181" y="977248"/>
            <a:ext cx="8596668" cy="3880773"/>
          </a:xfrm>
        </p:spPr>
        <p:txBody>
          <a:bodyPr/>
          <a:lstStyle/>
          <a:p>
            <a:r>
              <a:rPr lang="en-US" b="1" dirty="0">
                <a:solidFill>
                  <a:schemeClr val="tx1"/>
                </a:solidFill>
              </a:rPr>
              <a:t>Displacement in links</a:t>
            </a:r>
            <a:endParaRPr lang="en-US" dirty="0"/>
          </a:p>
        </p:txBody>
      </p:sp>
      <p:graphicFrame>
        <p:nvGraphicFramePr>
          <p:cNvPr id="11" name="Table 10"/>
          <p:cNvGraphicFramePr>
            <a:graphicFrameLocks noGrp="1"/>
          </p:cNvGraphicFramePr>
          <p:nvPr>
            <p:extLst>
              <p:ext uri="{D42A27DB-BD31-4B8C-83A1-F6EECF244321}">
                <p14:modId xmlns:p14="http://schemas.microsoft.com/office/powerpoint/2010/main" val="1633819194"/>
              </p:ext>
            </p:extLst>
          </p:nvPr>
        </p:nvGraphicFramePr>
        <p:xfrm>
          <a:off x="4233069" y="2272553"/>
          <a:ext cx="1485900" cy="1990163"/>
        </p:xfrm>
        <a:graphic>
          <a:graphicData uri="http://schemas.openxmlformats.org/drawingml/2006/table">
            <a:tbl>
              <a:tblPr firstRow="1" firstCol="1" bandRow="1">
                <a:tableStyleId>{5C22544A-7EE6-4342-B048-85BDC9FD1C3A}</a:tableStyleId>
              </a:tblPr>
              <a:tblGrid>
                <a:gridCol w="609600">
                  <a:extLst>
                    <a:ext uri="{9D8B030D-6E8A-4147-A177-3AD203B41FA5}">
                      <a16:colId xmlns:a16="http://schemas.microsoft.com/office/drawing/2014/main" val="20000"/>
                    </a:ext>
                  </a:extLst>
                </a:gridCol>
                <a:gridCol w="876300">
                  <a:extLst>
                    <a:ext uri="{9D8B030D-6E8A-4147-A177-3AD203B41FA5}">
                      <a16:colId xmlns:a16="http://schemas.microsoft.com/office/drawing/2014/main" val="20001"/>
                    </a:ext>
                  </a:extLst>
                </a:gridCol>
              </a:tblGrid>
              <a:tr h="595833">
                <a:tc>
                  <a:txBody>
                    <a:bodyPr/>
                    <a:lstStyle/>
                    <a:p>
                      <a:pPr marL="0" marR="0" indent="0" algn="ctr">
                        <a:lnSpc>
                          <a:spcPct val="150000"/>
                        </a:lnSpc>
                        <a:spcBef>
                          <a:spcPts val="0"/>
                        </a:spcBef>
                        <a:spcAft>
                          <a:spcPts val="0"/>
                        </a:spcAft>
                      </a:pPr>
                      <a:r>
                        <a:rPr lang="en-US" sz="1100">
                          <a:effectLst/>
                        </a:rPr>
                        <a:t>link</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a:lnSpc>
                          <a:spcPct val="150000"/>
                        </a:lnSpc>
                        <a:spcBef>
                          <a:spcPts val="0"/>
                        </a:spcBef>
                        <a:spcAft>
                          <a:spcPts val="0"/>
                        </a:spcAft>
                      </a:pPr>
                      <a:r>
                        <a:rPr lang="en-US" sz="1100">
                          <a:effectLst/>
                        </a:rPr>
                        <a:t>displacement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278866">
                <a:tc>
                  <a:txBody>
                    <a:bodyPr/>
                    <a:lstStyle/>
                    <a:p>
                      <a:pPr marL="0" marR="0" indent="0" algn="ctr">
                        <a:lnSpc>
                          <a:spcPct val="150000"/>
                        </a:lnSpc>
                        <a:spcBef>
                          <a:spcPts val="0"/>
                        </a:spcBef>
                        <a:spcAft>
                          <a:spcPts val="0"/>
                        </a:spcAft>
                      </a:pPr>
                      <a:r>
                        <a:rPr lang="en-US" sz="1100">
                          <a:effectLst/>
                        </a:rPr>
                        <a:t>OA</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a:lnSpc>
                          <a:spcPct val="150000"/>
                        </a:lnSpc>
                        <a:spcBef>
                          <a:spcPts val="0"/>
                        </a:spcBef>
                        <a:spcAft>
                          <a:spcPts val="0"/>
                        </a:spcAft>
                      </a:pPr>
                      <a:r>
                        <a:rPr lang="en-US" sz="1100">
                          <a:effectLst/>
                        </a:rPr>
                        <a:t>180° CW</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278866">
                <a:tc>
                  <a:txBody>
                    <a:bodyPr/>
                    <a:lstStyle/>
                    <a:p>
                      <a:pPr marL="0" marR="0" indent="0" algn="ctr">
                        <a:lnSpc>
                          <a:spcPct val="150000"/>
                        </a:lnSpc>
                        <a:spcBef>
                          <a:spcPts val="0"/>
                        </a:spcBef>
                        <a:spcAft>
                          <a:spcPts val="0"/>
                        </a:spcAft>
                      </a:pPr>
                      <a:r>
                        <a:rPr lang="en-US" sz="1100">
                          <a:effectLst/>
                        </a:rPr>
                        <a:t>OC</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a:lnSpc>
                          <a:spcPct val="150000"/>
                        </a:lnSpc>
                        <a:spcBef>
                          <a:spcPts val="0"/>
                        </a:spcBef>
                        <a:spcAft>
                          <a:spcPts val="0"/>
                        </a:spcAft>
                      </a:pPr>
                      <a:r>
                        <a:rPr lang="en-US" sz="1100">
                          <a:effectLst/>
                        </a:rPr>
                        <a:t>12.8° CCW</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278866">
                <a:tc>
                  <a:txBody>
                    <a:bodyPr/>
                    <a:lstStyle/>
                    <a:p>
                      <a:pPr marL="0" marR="0" indent="0" algn="ctr">
                        <a:lnSpc>
                          <a:spcPct val="150000"/>
                        </a:lnSpc>
                        <a:spcBef>
                          <a:spcPts val="0"/>
                        </a:spcBef>
                        <a:spcAft>
                          <a:spcPts val="0"/>
                        </a:spcAft>
                      </a:pPr>
                      <a:r>
                        <a:rPr lang="en-US" sz="1100">
                          <a:effectLst/>
                        </a:rPr>
                        <a:t>OD</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a:lnSpc>
                          <a:spcPct val="150000"/>
                        </a:lnSpc>
                        <a:spcBef>
                          <a:spcPts val="0"/>
                        </a:spcBef>
                        <a:spcAft>
                          <a:spcPts val="0"/>
                        </a:spcAft>
                      </a:pPr>
                      <a:r>
                        <a:rPr lang="en-US" sz="1100">
                          <a:effectLst/>
                        </a:rPr>
                        <a:t>0.5° CCW</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278866">
                <a:tc>
                  <a:txBody>
                    <a:bodyPr/>
                    <a:lstStyle/>
                    <a:p>
                      <a:pPr marL="0" marR="0" indent="0" algn="ctr">
                        <a:lnSpc>
                          <a:spcPct val="150000"/>
                        </a:lnSpc>
                        <a:spcBef>
                          <a:spcPts val="0"/>
                        </a:spcBef>
                        <a:spcAft>
                          <a:spcPts val="0"/>
                        </a:spcAft>
                      </a:pPr>
                      <a:r>
                        <a:rPr lang="en-US" sz="1100">
                          <a:effectLst/>
                        </a:rPr>
                        <a:t>DE</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a:lnSpc>
                          <a:spcPct val="150000"/>
                        </a:lnSpc>
                        <a:spcBef>
                          <a:spcPts val="0"/>
                        </a:spcBef>
                        <a:spcAft>
                          <a:spcPts val="0"/>
                        </a:spcAft>
                      </a:pPr>
                      <a:r>
                        <a:rPr lang="en-US" sz="1100">
                          <a:effectLst/>
                        </a:rPr>
                        <a:t>15.73°  CW</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278866">
                <a:tc>
                  <a:txBody>
                    <a:bodyPr/>
                    <a:lstStyle/>
                    <a:p>
                      <a:pPr marL="0" marR="0" indent="0" algn="ctr">
                        <a:lnSpc>
                          <a:spcPct val="150000"/>
                        </a:lnSpc>
                        <a:spcBef>
                          <a:spcPts val="0"/>
                        </a:spcBef>
                        <a:spcAft>
                          <a:spcPts val="0"/>
                        </a:spcAft>
                      </a:pPr>
                      <a:r>
                        <a:rPr lang="en-US" sz="1100">
                          <a:effectLst/>
                        </a:rPr>
                        <a:t>FF'</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indent="0" algn="ctr">
                        <a:lnSpc>
                          <a:spcPct val="150000"/>
                        </a:lnSpc>
                        <a:spcBef>
                          <a:spcPts val="0"/>
                        </a:spcBef>
                        <a:spcAft>
                          <a:spcPts val="0"/>
                        </a:spcAft>
                      </a:pPr>
                      <a:r>
                        <a:rPr lang="en-US" sz="1100" dirty="0">
                          <a:effectLst/>
                        </a:rPr>
                        <a:t>90 cm</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736131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81318"/>
          </a:xfrm>
        </p:spPr>
        <p:txBody>
          <a:bodyPr/>
          <a:lstStyle/>
          <a:p>
            <a:r>
              <a:rPr lang="en-US" b="1" dirty="0">
                <a:solidFill>
                  <a:schemeClr val="tx1"/>
                </a:solidFill>
              </a:rPr>
              <a:t>								Cont</a:t>
            </a:r>
            <a:r>
              <a:rPr lang="en-US" b="1" dirty="0"/>
              <a:t>.</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b="1" dirty="0"/>
                  <a:t>Velocity analysis</a:t>
                </a:r>
              </a:p>
              <a:p>
                <a:r>
                  <a:rPr lang="en-US" dirty="0"/>
                  <a:t>Assume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𝜔</m:t>
                        </m:r>
                      </m:e>
                      <m:sub>
                        <m:r>
                          <a:rPr lang="en-US" i="1">
                            <a:latin typeface="Cambria Math" panose="02040503050406030204" pitchFamily="18" charset="0"/>
                          </a:rPr>
                          <m:t>𝑂𝐶</m:t>
                        </m:r>
                      </m:sub>
                    </m:sSub>
                    <m:r>
                      <a:rPr lang="en-US" i="1">
                        <a:latin typeface="Cambria Math" panose="02040503050406030204" pitchFamily="18" charset="0"/>
                      </a:rPr>
                      <m:t>=1</m:t>
                    </m:r>
                    <m:f>
                      <m:fPr>
                        <m:ctrlPr>
                          <a:rPr lang="en-US" i="1">
                            <a:latin typeface="Cambria Math" panose="02040503050406030204" pitchFamily="18" charset="0"/>
                          </a:rPr>
                        </m:ctrlPr>
                      </m:fPr>
                      <m:num>
                        <m:r>
                          <a:rPr lang="en-US" i="1">
                            <a:latin typeface="Cambria Math" panose="02040503050406030204" pitchFamily="18" charset="0"/>
                          </a:rPr>
                          <m:t>𝑟𝑎𝑑</m:t>
                        </m:r>
                      </m:num>
                      <m:den>
                        <m:r>
                          <a:rPr lang="en-US" i="1">
                            <a:latin typeface="Cambria Math" panose="02040503050406030204" pitchFamily="18" charset="0"/>
                          </a:rPr>
                          <m:t>𝑠</m:t>
                        </m:r>
                      </m:den>
                    </m:f>
                  </m:oMath>
                </a14:m>
                <a:endParaRPr lang="en-US" dirty="0"/>
              </a:p>
              <a:p>
                <a14:m>
                  <m:oMath xmlns:m="http://schemas.openxmlformats.org/officeDocument/2006/math">
                    <m:r>
                      <a:rPr lang="en-US" b="1" i="1">
                        <a:latin typeface="Cambria Math" panose="02040503050406030204" pitchFamily="18" charset="0"/>
                      </a:rPr>
                      <m:t>𝑽</m:t>
                    </m:r>
                    <m:r>
                      <a:rPr lang="en-US" b="1" i="1">
                        <a:latin typeface="Cambria Math" panose="02040503050406030204" pitchFamily="18" charset="0"/>
                      </a:rPr>
                      <m:t>=</m:t>
                    </m:r>
                    <m:r>
                      <a:rPr lang="en-US" b="1" i="1">
                        <a:latin typeface="Cambria Math" panose="02040503050406030204" pitchFamily="18" charset="0"/>
                      </a:rPr>
                      <m:t>𝝎</m:t>
                    </m:r>
                    <m:r>
                      <a:rPr lang="en-US" b="1" i="1">
                        <a:latin typeface="Cambria Math" panose="02040503050406030204" pitchFamily="18" charset="0"/>
                      </a:rPr>
                      <m:t>𝑹</m:t>
                    </m:r>
                    <m:r>
                      <a:rPr lang="en-US" b="1" i="1">
                        <a:latin typeface="Cambria Math" panose="02040503050406030204" pitchFamily="18" charset="0"/>
                      </a:rPr>
                      <m:t>=</m:t>
                    </m:r>
                    <m:r>
                      <a:rPr lang="en-US" b="1" i="1">
                        <a:latin typeface="Cambria Math" panose="02040503050406030204" pitchFamily="18" charset="0"/>
                      </a:rPr>
                      <m:t>𝟏</m:t>
                    </m:r>
                    <m:r>
                      <a:rPr lang="en-US" b="1" i="1">
                        <a:latin typeface="Cambria Math" panose="02040503050406030204" pitchFamily="18" charset="0"/>
                      </a:rPr>
                      <m:t>∗</m:t>
                    </m:r>
                    <m:r>
                      <a:rPr lang="en-US" b="1" i="1">
                        <a:latin typeface="Cambria Math" panose="02040503050406030204" pitchFamily="18" charset="0"/>
                      </a:rPr>
                      <m:t>𝟐𝟏𝟑</m:t>
                    </m:r>
                    <m:r>
                      <a:rPr lang="en-US" b="1" i="1">
                        <a:latin typeface="Cambria Math" panose="02040503050406030204" pitchFamily="18" charset="0"/>
                      </a:rPr>
                      <m:t>=</m:t>
                    </m:r>
                    <m:r>
                      <a:rPr lang="en-US" b="1" i="1">
                        <a:latin typeface="Cambria Math" panose="02040503050406030204" pitchFamily="18" charset="0"/>
                      </a:rPr>
                      <m:t>𝟐𝟏𝟑</m:t>
                    </m:r>
                    <m:f>
                      <m:fPr>
                        <m:ctrlPr>
                          <a:rPr lang="en-US" b="1" i="1">
                            <a:latin typeface="Cambria Math" panose="02040503050406030204" pitchFamily="18" charset="0"/>
                          </a:rPr>
                        </m:ctrlPr>
                      </m:fPr>
                      <m:num>
                        <m:r>
                          <a:rPr lang="en-US" b="1" i="1">
                            <a:latin typeface="Cambria Math" panose="02040503050406030204" pitchFamily="18" charset="0"/>
                          </a:rPr>
                          <m:t>𝒄𝒎</m:t>
                        </m:r>
                      </m:num>
                      <m:den>
                        <m:r>
                          <a:rPr lang="en-US" b="1" i="1">
                            <a:latin typeface="Cambria Math" panose="02040503050406030204" pitchFamily="18" charset="0"/>
                          </a:rPr>
                          <m:t>𝒔</m:t>
                        </m:r>
                      </m:den>
                    </m:f>
                  </m:oMath>
                </a14:m>
                <a:endParaRPr lang="en-US" dirty="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42" t="-942"/>
                </a:stretch>
              </a:blipFill>
            </p:spPr>
            <p:txBody>
              <a:bodyPr/>
              <a:lstStyle/>
              <a:p>
                <a:r>
                  <a:rPr lang="en-US">
                    <a:noFill/>
                  </a:rPr>
                  <a:t> </a:t>
                </a:r>
              </a:p>
            </p:txBody>
          </p:sp>
        </mc:Fallback>
      </mc:AlternateContent>
      <p:pic>
        <p:nvPicPr>
          <p:cNvPr id="4" name="Picture 3"/>
          <p:cNvPicPr/>
          <p:nvPr/>
        </p:nvPicPr>
        <p:blipFill>
          <a:blip r:embed="rId3"/>
          <a:stretch>
            <a:fillRect/>
          </a:stretch>
        </p:blipFill>
        <p:spPr>
          <a:xfrm>
            <a:off x="1264024" y="3402106"/>
            <a:ext cx="7803776" cy="2921541"/>
          </a:xfrm>
          <a:prstGeom prst="rect">
            <a:avLst/>
          </a:prstGeom>
        </p:spPr>
      </p:pic>
    </p:spTree>
    <p:extLst>
      <p:ext uri="{BB962C8B-B14F-4D97-AF65-F5344CB8AC3E}">
        <p14:creationId xmlns:p14="http://schemas.microsoft.com/office/powerpoint/2010/main" val="42233148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latin typeface="Century" panose="02040604050505020304" pitchFamily="18" charset="0"/>
              </a:rPr>
              <a:t>				Kinematic analysis</a:t>
            </a:r>
            <a:br>
              <a:rPr lang="en-US" b="1" dirty="0">
                <a:latin typeface="Century" panose="02040604050505020304" pitchFamily="18" charset="0"/>
              </a:rPr>
            </a:br>
            <a:endParaRPr lang="en-US" dirty="0">
              <a:latin typeface="Century" panose="02040604050505020304" pitchFamily="18" charset="0"/>
            </a:endParaRPr>
          </a:p>
        </p:txBody>
      </p:sp>
      <p:sp>
        <p:nvSpPr>
          <p:cNvPr id="3" name="Content Placeholder 2"/>
          <p:cNvSpPr>
            <a:spLocks noGrp="1"/>
          </p:cNvSpPr>
          <p:nvPr>
            <p:ph idx="1"/>
          </p:nvPr>
        </p:nvSpPr>
        <p:spPr>
          <a:xfrm>
            <a:off x="771463" y="1721224"/>
            <a:ext cx="10443384" cy="4333586"/>
          </a:xfrm>
        </p:spPr>
        <p:txBody>
          <a:bodyPr/>
          <a:lstStyle/>
          <a:p>
            <a:pPr marL="0" indent="0">
              <a:buNone/>
            </a:pPr>
            <a:r>
              <a:rPr lang="en-US" b="1" dirty="0"/>
              <a:t>Kinetic analysis</a:t>
            </a:r>
          </a:p>
          <a:p>
            <a:endParaRPr lang="en-US" dirty="0"/>
          </a:p>
        </p:txBody>
      </p:sp>
      <p:pic>
        <p:nvPicPr>
          <p:cNvPr id="4" name="Picture 3"/>
          <p:cNvPicPr/>
          <p:nvPr/>
        </p:nvPicPr>
        <p:blipFill>
          <a:blip r:embed="rId2"/>
          <a:stretch>
            <a:fillRect/>
          </a:stretch>
        </p:blipFill>
        <p:spPr>
          <a:xfrm>
            <a:off x="3164541" y="1465729"/>
            <a:ext cx="7512424" cy="5034561"/>
          </a:xfrm>
          <a:prstGeom prst="rect">
            <a:avLst/>
          </a:prstGeom>
        </p:spPr>
      </p:pic>
    </p:spTree>
    <p:extLst>
      <p:ext uri="{BB962C8B-B14F-4D97-AF65-F5344CB8AC3E}">
        <p14:creationId xmlns:p14="http://schemas.microsoft.com/office/powerpoint/2010/main" val="41181583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94765"/>
          </a:xfrm>
        </p:spPr>
        <p:txBody>
          <a:bodyPr>
            <a:normAutofit/>
          </a:bodyPr>
          <a:lstStyle/>
          <a:p>
            <a:r>
              <a:rPr lang="en-US" b="1" dirty="0">
                <a:solidFill>
                  <a:schemeClr val="tx1"/>
                </a:solidFill>
              </a:rPr>
              <a:t>								Cont</a:t>
            </a:r>
            <a:r>
              <a:rPr lang="en-US" b="1" dirty="0"/>
              <a:t>.</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77334" y="1546413"/>
                <a:ext cx="11384678" cy="4494950"/>
              </a:xfrm>
            </p:spPr>
            <p:txBody>
              <a:bodyPr>
                <a:normAutofit/>
              </a:bodyPr>
              <a:lstStyle/>
              <a:p>
                <a14:m>
                  <m:oMath xmlns:m="http://schemas.openxmlformats.org/officeDocument/2006/math">
                    <m:r>
                      <a:rPr lang="en-US" i="1">
                        <a:latin typeface="Cambria Math" panose="02040503050406030204" pitchFamily="18" charset="0"/>
                      </a:rPr>
                      <m:t>𝐹</m:t>
                    </m:r>
                    <m:r>
                      <a:rPr lang="en-US" i="1">
                        <a:latin typeface="Cambria Math" panose="02040503050406030204" pitchFamily="18" charset="0"/>
                      </a:rPr>
                      <m:t>=150 </m:t>
                    </m:r>
                    <m:r>
                      <a:rPr lang="en-US" i="1">
                        <a:latin typeface="Cambria Math" panose="02040503050406030204" pitchFamily="18" charset="0"/>
                      </a:rPr>
                      <m:t>𝐾𝑁</m:t>
                    </m:r>
                  </m:oMath>
                </a14:m>
                <a:endParaRPr lang="en-US" dirty="0"/>
              </a:p>
              <a:p>
                <a:r>
                  <a:rPr lang="en-US" dirty="0"/>
                  <a:t>For link 2</a:t>
                </a:r>
              </a:p>
              <a:p>
                <a14:m>
                  <m:oMath xmlns:m="http://schemas.openxmlformats.org/officeDocument/2006/math">
                    <m:nary>
                      <m:naryPr>
                        <m:chr m:val="∑"/>
                        <m:limLoc m:val="undOvr"/>
                        <m:subHide m:val="on"/>
                        <m:supHide m:val="on"/>
                        <m:ctrlPr>
                          <a:rPr lang="en-US" i="1">
                            <a:latin typeface="Cambria Math" panose="02040503050406030204" pitchFamily="18" charset="0"/>
                          </a:rPr>
                        </m:ctrlPr>
                      </m:naryPr>
                      <m:sub/>
                      <m:sup/>
                      <m:e>
                        <m:r>
                          <a:rPr lang="en-US" i="1">
                            <a:latin typeface="Cambria Math" panose="02040503050406030204" pitchFamily="18" charset="0"/>
                          </a:rPr>
                          <m:t>𝐹</m:t>
                        </m:r>
                        <m:r>
                          <a:rPr lang="en-US" i="1">
                            <a:latin typeface="Cambria Math" panose="02040503050406030204" pitchFamily="18" charset="0"/>
                          </a:rPr>
                          <m:t>=0</m:t>
                        </m:r>
                      </m:e>
                    </m:nary>
                  </m:oMath>
                </a14:m>
                <a:endParaRPr lang="en-US" dirty="0"/>
              </a:p>
              <a:p>
                <a14:m>
                  <m:oMath xmlns:m="http://schemas.openxmlformats.org/officeDocument/2006/math">
                    <m:r>
                      <a:rPr lang="en-US" i="1">
                        <a:latin typeface="Cambria Math" panose="02040503050406030204" pitchFamily="18" charset="0"/>
                      </a:rPr>
                      <m:t>𝐹</m:t>
                    </m:r>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12</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32</m:t>
                        </m:r>
                      </m:sub>
                    </m:sSub>
                    <m:r>
                      <a:rPr lang="en-US" i="1">
                        <a:latin typeface="Cambria Math" panose="02040503050406030204" pitchFamily="18" charset="0"/>
                      </a:rPr>
                      <m:t>=0</m:t>
                    </m:r>
                  </m:oMath>
                </a14:m>
                <a:endParaRPr lang="en-US" dirty="0"/>
              </a:p>
              <a:p>
                <a14:m>
                  <m:oMath xmlns:m="http://schemas.openxmlformats.org/officeDocument/2006/math">
                    <m:r>
                      <a:rPr lang="en-US" i="1">
                        <a:latin typeface="Cambria Math" panose="02040503050406030204" pitchFamily="18" charset="0"/>
                      </a:rPr>
                      <m:t>𝐹𝑗</m:t>
                    </m:r>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12</m:t>
                        </m:r>
                      </m:sub>
                    </m:sSub>
                    <m:r>
                      <a:rPr lang="en-US" i="1">
                        <a:latin typeface="Cambria Math" panose="02040503050406030204" pitchFamily="18" charset="0"/>
                      </a:rPr>
                      <m:t>𝑖</m:t>
                    </m:r>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32</m:t>
                        </m:r>
                      </m:sub>
                    </m:sSub>
                    <m:func>
                      <m:funcPr>
                        <m:ctrlPr>
                          <a:rPr lang="en-US" i="1">
                            <a:latin typeface="Cambria Math" panose="02040503050406030204" pitchFamily="18" charset="0"/>
                          </a:rPr>
                        </m:ctrlPr>
                      </m:funcPr>
                      <m:fName>
                        <m:r>
                          <m:rPr>
                            <m:sty m:val="p"/>
                          </m:rPr>
                          <a:rPr lang="en-US">
                            <a:latin typeface="Cambria Math" panose="02040503050406030204" pitchFamily="18" charset="0"/>
                          </a:rPr>
                          <m:t>cos</m:t>
                        </m:r>
                      </m:fName>
                      <m:e>
                        <m:r>
                          <a:rPr lang="en-US" i="1">
                            <a:latin typeface="Cambria Math" panose="02040503050406030204" pitchFamily="18" charset="0"/>
                          </a:rPr>
                          <m:t>12 </m:t>
                        </m:r>
                        <m:r>
                          <a:rPr lang="en-US" i="1">
                            <a:latin typeface="Cambria Math" panose="02040503050406030204" pitchFamily="18" charset="0"/>
                          </a:rPr>
                          <m:t>𝑖</m:t>
                        </m:r>
                      </m:e>
                    </m:func>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32</m:t>
                        </m:r>
                      </m:sub>
                    </m:sSub>
                    <m:func>
                      <m:funcPr>
                        <m:ctrlPr>
                          <a:rPr lang="en-US" i="1">
                            <a:latin typeface="Cambria Math" panose="02040503050406030204" pitchFamily="18" charset="0"/>
                          </a:rPr>
                        </m:ctrlPr>
                      </m:funcPr>
                      <m:fName>
                        <m:r>
                          <m:rPr>
                            <m:sty m:val="p"/>
                          </m:rPr>
                          <a:rPr lang="en-US">
                            <a:latin typeface="Cambria Math" panose="02040503050406030204" pitchFamily="18" charset="0"/>
                          </a:rPr>
                          <m:t>sin</m:t>
                        </m:r>
                      </m:fName>
                      <m:e>
                        <m:r>
                          <a:rPr lang="en-US" i="1">
                            <a:latin typeface="Cambria Math" panose="02040503050406030204" pitchFamily="18" charset="0"/>
                          </a:rPr>
                          <m:t>12</m:t>
                        </m:r>
                      </m:e>
                    </m:func>
                    <m:r>
                      <a:rPr lang="en-US" i="1">
                        <a:latin typeface="Cambria Math" panose="02040503050406030204" pitchFamily="18" charset="0"/>
                      </a:rPr>
                      <m:t>𝑗</m:t>
                    </m:r>
                    <m:r>
                      <a:rPr lang="en-US" i="1">
                        <a:latin typeface="Cambria Math" panose="02040503050406030204" pitchFamily="18" charset="0"/>
                      </a:rPr>
                      <m:t>=0</m:t>
                    </m:r>
                  </m:oMath>
                </a14:m>
                <a:endParaRPr lang="en-US" dirty="0"/>
              </a:p>
              <a:p>
                <a:r>
                  <a:rPr lang="en-US" dirty="0"/>
                  <a:t>For </a:t>
                </a:r>
                <a14:m>
                  <m:oMath xmlns:m="http://schemas.openxmlformats.org/officeDocument/2006/math">
                    <m:r>
                      <a:rPr lang="en-US" i="1">
                        <a:latin typeface="Cambria Math" panose="02040503050406030204" pitchFamily="18" charset="0"/>
                      </a:rPr>
                      <m:t>𝑖</m:t>
                    </m:r>
                  </m:oMath>
                </a14:m>
                <a:endParaRPr lang="en-US" dirty="0"/>
              </a:p>
              <a:p>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12</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32</m:t>
                        </m:r>
                      </m:sub>
                    </m:sSub>
                    <m:func>
                      <m:funcPr>
                        <m:ctrlPr>
                          <a:rPr lang="en-US" i="1">
                            <a:latin typeface="Cambria Math" panose="02040503050406030204" pitchFamily="18" charset="0"/>
                          </a:rPr>
                        </m:ctrlPr>
                      </m:funcPr>
                      <m:fName>
                        <m:r>
                          <m:rPr>
                            <m:sty m:val="p"/>
                          </m:rPr>
                          <a:rPr lang="en-US">
                            <a:latin typeface="Cambria Math" panose="02040503050406030204" pitchFamily="18" charset="0"/>
                          </a:rPr>
                          <m:t>cos</m:t>
                        </m:r>
                      </m:fName>
                      <m:e>
                        <m:r>
                          <a:rPr lang="en-US" i="1">
                            <a:latin typeface="Cambria Math" panose="02040503050406030204" pitchFamily="18" charset="0"/>
                          </a:rPr>
                          <m:t>12 </m:t>
                        </m:r>
                      </m:e>
                    </m:func>
                    <m:r>
                      <a:rPr lang="en-US" i="1">
                        <a:latin typeface="Cambria Math" panose="02040503050406030204" pitchFamily="18" charset="0"/>
                      </a:rPr>
                      <m:t>=0</m:t>
                    </m:r>
                  </m:oMath>
                </a14:m>
                <a:endParaRPr lang="en-US" dirty="0"/>
              </a:p>
              <a:p>
                <a:r>
                  <a:rPr lang="en-US" dirty="0"/>
                  <a:t>For </a:t>
                </a:r>
                <a14:m>
                  <m:oMath xmlns:m="http://schemas.openxmlformats.org/officeDocument/2006/math">
                    <m:r>
                      <a:rPr lang="en-US" i="1">
                        <a:latin typeface="Cambria Math" panose="02040503050406030204" pitchFamily="18" charset="0"/>
                      </a:rPr>
                      <m:t>𝑗</m:t>
                    </m:r>
                  </m:oMath>
                </a14:m>
                <a:endParaRPr lang="en-US" dirty="0"/>
              </a:p>
              <a:p>
                <a14:m>
                  <m:oMath xmlns:m="http://schemas.openxmlformats.org/officeDocument/2006/math">
                    <m:r>
                      <a:rPr lang="en-US" i="1">
                        <a:latin typeface="Cambria Math" panose="02040503050406030204" pitchFamily="18" charset="0"/>
                      </a:rPr>
                      <m:t>𝐹</m:t>
                    </m:r>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32</m:t>
                        </m:r>
                      </m:sub>
                    </m:sSub>
                    <m:func>
                      <m:funcPr>
                        <m:ctrlPr>
                          <a:rPr lang="en-US" i="1">
                            <a:latin typeface="Cambria Math" panose="02040503050406030204" pitchFamily="18" charset="0"/>
                          </a:rPr>
                        </m:ctrlPr>
                      </m:funcPr>
                      <m:fName>
                        <m:r>
                          <m:rPr>
                            <m:sty m:val="p"/>
                          </m:rPr>
                          <a:rPr lang="en-US">
                            <a:latin typeface="Cambria Math" panose="02040503050406030204" pitchFamily="18" charset="0"/>
                          </a:rPr>
                          <m:t>sin</m:t>
                        </m:r>
                      </m:fName>
                      <m:e>
                        <m:r>
                          <a:rPr lang="en-US" i="1">
                            <a:latin typeface="Cambria Math" panose="02040503050406030204" pitchFamily="18" charset="0"/>
                          </a:rPr>
                          <m:t>12</m:t>
                        </m:r>
                      </m:e>
                    </m:func>
                  </m:oMath>
                </a14:m>
                <a:endParaRPr lang="en-US" dirty="0"/>
              </a:p>
              <a:p>
                <a14:m>
                  <m:oMath xmlns:m="http://schemas.openxmlformats.org/officeDocument/2006/math">
                    <m:r>
                      <a:rPr lang="en-US" i="1">
                        <a:latin typeface="Cambria Math" panose="02040503050406030204" pitchFamily="18" charset="0"/>
                      </a:rPr>
                      <m:t>150=</m:t>
                    </m:r>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32</m:t>
                        </m:r>
                      </m:sub>
                    </m:sSub>
                    <m:func>
                      <m:funcPr>
                        <m:ctrlPr>
                          <a:rPr lang="en-US" i="1">
                            <a:latin typeface="Cambria Math" panose="02040503050406030204" pitchFamily="18" charset="0"/>
                          </a:rPr>
                        </m:ctrlPr>
                      </m:funcPr>
                      <m:fName>
                        <m:r>
                          <m:rPr>
                            <m:sty m:val="p"/>
                          </m:rPr>
                          <a:rPr lang="en-US">
                            <a:latin typeface="Cambria Math" panose="02040503050406030204" pitchFamily="18" charset="0"/>
                          </a:rPr>
                          <m:t>sin</m:t>
                        </m:r>
                      </m:fName>
                      <m:e>
                        <m:r>
                          <a:rPr lang="en-US" i="1">
                            <a:latin typeface="Cambria Math" panose="02040503050406030204" pitchFamily="18" charset="0"/>
                          </a:rPr>
                          <m:t>12</m:t>
                        </m:r>
                      </m:e>
                    </m:func>
                  </m:oMath>
                </a14:m>
                <a:endParaRPr lang="en-US" dirty="0"/>
              </a:p>
              <a:p>
                <a:r>
                  <a:rPr lang="en-US" dirty="0"/>
                  <a:t>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77334" y="1546413"/>
                <a:ext cx="11384678" cy="4494950"/>
              </a:xfrm>
              <a:blipFill rotWithShape="0">
                <a:blip r:embed="rId2"/>
                <a:stretch>
                  <a:fillRect l="-107"/>
                </a:stretch>
              </a:blipFill>
            </p:spPr>
            <p:txBody>
              <a:bodyPr/>
              <a:lstStyle/>
              <a:p>
                <a:r>
                  <a:rPr lang="en-US">
                    <a:noFill/>
                  </a:rPr>
                  <a:t> </a:t>
                </a:r>
              </a:p>
            </p:txBody>
          </p:sp>
        </mc:Fallback>
      </mc:AlternateContent>
    </p:spTree>
    <p:extLst>
      <p:ext uri="{BB962C8B-B14F-4D97-AF65-F5344CB8AC3E}">
        <p14:creationId xmlns:p14="http://schemas.microsoft.com/office/powerpoint/2010/main" val="2016897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rPr>
              <a:t>								Cont</a:t>
            </a:r>
            <a:r>
              <a:rPr lang="en-US" b="1" dirty="0"/>
              <a:t>.</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85000" lnSpcReduction="10000"/>
              </a:bodyPr>
              <a:lstStyle/>
              <a:p>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32</m:t>
                        </m:r>
                      </m:sub>
                    </m:sSub>
                    <m:r>
                      <a:rPr lang="en-US" i="1">
                        <a:latin typeface="Cambria Math" panose="02040503050406030204" pitchFamily="18" charset="0"/>
                      </a:rPr>
                      <m:t>=721  </m:t>
                    </m:r>
                    <m:r>
                      <a:rPr lang="en-US" i="1">
                        <a:latin typeface="Cambria Math" panose="02040503050406030204" pitchFamily="18" charset="0"/>
                      </a:rPr>
                      <m:t>𝐾𝑁</m:t>
                    </m:r>
                  </m:oMath>
                </a14:m>
                <a:endParaRPr lang="en-US" dirty="0"/>
              </a:p>
              <a:p>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12</m:t>
                        </m:r>
                      </m:sub>
                    </m:sSub>
                    <m:r>
                      <a:rPr lang="en-US" i="1">
                        <a:latin typeface="Cambria Math" panose="02040503050406030204" pitchFamily="18" charset="0"/>
                      </a:rPr>
                      <m:t>=705 </m:t>
                    </m:r>
                    <m:r>
                      <a:rPr lang="en-US" i="1">
                        <a:latin typeface="Cambria Math" panose="02040503050406030204" pitchFamily="18" charset="0"/>
                      </a:rPr>
                      <m:t>𝐾𝑁</m:t>
                    </m:r>
                  </m:oMath>
                </a14:m>
                <a:endParaRPr lang="en-US" dirty="0"/>
              </a:p>
              <a:p>
                <a:r>
                  <a:rPr lang="en-US" dirty="0"/>
                  <a:t>For link 3</a:t>
                </a:r>
              </a:p>
              <a:p>
                <a14:m>
                  <m:oMath xmlns:m="http://schemas.openxmlformats.org/officeDocument/2006/math">
                    <m:nary>
                      <m:naryPr>
                        <m:chr m:val="∑"/>
                        <m:limLoc m:val="undOvr"/>
                        <m:subHide m:val="on"/>
                        <m:supHide m:val="on"/>
                        <m:ctrlPr>
                          <a:rPr lang="en-US" i="1">
                            <a:latin typeface="Cambria Math" panose="02040503050406030204" pitchFamily="18" charset="0"/>
                          </a:rPr>
                        </m:ctrlPr>
                      </m:naryPr>
                      <m:sub/>
                      <m:sup/>
                      <m:e>
                        <m:r>
                          <a:rPr lang="en-US" i="1">
                            <a:latin typeface="Cambria Math" panose="02040503050406030204" pitchFamily="18" charset="0"/>
                          </a:rPr>
                          <m:t>𝐹</m:t>
                        </m:r>
                        <m:r>
                          <a:rPr lang="en-US" i="1">
                            <a:latin typeface="Cambria Math" panose="02040503050406030204" pitchFamily="18" charset="0"/>
                          </a:rPr>
                          <m:t>=0</m:t>
                        </m:r>
                      </m:e>
                    </m:nary>
                  </m:oMath>
                </a14:m>
                <a:endParaRPr lang="en-US" dirty="0"/>
              </a:p>
              <a:p>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43</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23</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32</m:t>
                        </m:r>
                      </m:sub>
                    </m:sSub>
                    <m:r>
                      <a:rPr lang="en-US" i="1">
                        <a:latin typeface="Cambria Math" panose="02040503050406030204" pitchFamily="18" charset="0"/>
                      </a:rPr>
                      <m:t>=−721  </m:t>
                    </m:r>
                    <m:r>
                      <a:rPr lang="en-US" i="1">
                        <a:latin typeface="Cambria Math" panose="02040503050406030204" pitchFamily="18" charset="0"/>
                      </a:rPr>
                      <m:t>𝐾𝑁</m:t>
                    </m:r>
                  </m:oMath>
                </a14:m>
                <a:endParaRPr lang="en-US" dirty="0"/>
              </a:p>
              <a:p>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63</m:t>
                        </m:r>
                      </m:sub>
                    </m:sSub>
                    <m:r>
                      <a:rPr lang="en-US" i="1">
                        <a:latin typeface="Cambria Math" panose="02040503050406030204" pitchFamily="18" charset="0"/>
                      </a:rPr>
                      <m:t>=721  </m:t>
                    </m:r>
                    <m:r>
                      <a:rPr lang="en-US" i="1">
                        <a:latin typeface="Cambria Math" panose="02040503050406030204" pitchFamily="18" charset="0"/>
                      </a:rPr>
                      <m:t>𝐾𝑁</m:t>
                    </m:r>
                  </m:oMath>
                </a14:m>
                <a:endParaRPr lang="en-US" dirty="0"/>
              </a:p>
              <a:p>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53</m:t>
                        </m:r>
                      </m:sub>
                    </m:sSub>
                    <m:r>
                      <a:rPr lang="en-US" i="1">
                        <a:latin typeface="Cambria Math" panose="02040503050406030204" pitchFamily="18" charset="0"/>
                      </a:rPr>
                      <m:t>=721  </m:t>
                    </m:r>
                    <m:r>
                      <a:rPr lang="en-US" i="1">
                        <a:latin typeface="Cambria Math" panose="02040503050406030204" pitchFamily="18" charset="0"/>
                      </a:rPr>
                      <m:t>𝐾𝑁</m:t>
                    </m:r>
                  </m:oMath>
                </a14:m>
                <a:endParaRPr lang="en-US" dirty="0"/>
              </a:p>
              <a:p>
                <a:r>
                  <a:rPr lang="en-US" dirty="0"/>
                  <a:t>For link 4</a:t>
                </a:r>
              </a:p>
              <a:p>
                <a14:m>
                  <m:oMath xmlns:m="http://schemas.openxmlformats.org/officeDocument/2006/math">
                    <m:nary>
                      <m:naryPr>
                        <m:chr m:val="∑"/>
                        <m:limLoc m:val="undOvr"/>
                        <m:subHide m:val="on"/>
                        <m:supHide m:val="on"/>
                        <m:ctrlPr>
                          <a:rPr lang="en-US" i="1">
                            <a:latin typeface="Cambria Math" panose="02040503050406030204" pitchFamily="18" charset="0"/>
                          </a:rPr>
                        </m:ctrlPr>
                      </m:naryPr>
                      <m:sub/>
                      <m:sup/>
                      <m:e>
                        <m:r>
                          <a:rPr lang="en-US" i="1">
                            <a:latin typeface="Cambria Math" panose="02040503050406030204" pitchFamily="18" charset="0"/>
                          </a:rPr>
                          <m:t>𝐹</m:t>
                        </m:r>
                        <m:r>
                          <a:rPr lang="en-US" i="1">
                            <a:latin typeface="Cambria Math" panose="02040503050406030204" pitchFamily="18" charset="0"/>
                          </a:rPr>
                          <m:t>=0</m:t>
                        </m:r>
                      </m:e>
                    </m:nary>
                  </m:oMath>
                </a14:m>
                <a:endParaRPr lang="en-US" dirty="0"/>
              </a:p>
              <a:p>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14</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𝐹</m:t>
                        </m:r>
                      </m:e>
                      <m:sub>
                        <m:r>
                          <a:rPr lang="en-US" i="1">
                            <a:latin typeface="Cambria Math" panose="02040503050406030204" pitchFamily="18" charset="0"/>
                          </a:rPr>
                          <m:t>14</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m:t>
                        </m:r>
                        <m:r>
                          <a:rPr lang="en-US" i="1">
                            <a:latin typeface="Cambria Math" panose="02040503050406030204" pitchFamily="18" charset="0"/>
                          </a:rPr>
                          <m:t>𝐹</m:t>
                        </m:r>
                      </m:e>
                      <m:sub>
                        <m:r>
                          <a:rPr lang="en-US" i="1">
                            <a:latin typeface="Cambria Math" panose="02040503050406030204" pitchFamily="18" charset="0"/>
                          </a:rPr>
                          <m:t>43</m:t>
                        </m:r>
                      </m:sub>
                    </m:sSub>
                    <m:r>
                      <a:rPr lang="en-US" i="1">
                        <a:latin typeface="Cambria Math" panose="02040503050406030204" pitchFamily="18" charset="0"/>
                      </a:rPr>
                      <m:t>=−721  </m:t>
                    </m:r>
                    <m:r>
                      <a:rPr lang="en-US" i="1">
                        <a:latin typeface="Cambria Math" panose="02040503050406030204" pitchFamily="18" charset="0"/>
                      </a:rPr>
                      <m:t>𝐾𝑁</m:t>
                    </m:r>
                  </m:oMath>
                </a14:m>
                <a:endParaRPr lang="en-US" dirty="0"/>
              </a:p>
              <a:p>
                <a:r>
                  <a:rPr lang="en-US" dirty="0"/>
                  <a:t> </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056896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762" y="630682"/>
            <a:ext cx="8596668" cy="546847"/>
          </a:xfrm>
        </p:spPr>
        <p:txBody>
          <a:bodyPr>
            <a:normAutofit fontScale="90000"/>
          </a:bodyPr>
          <a:lstStyle/>
          <a:p>
            <a:r>
              <a:rPr lang="en-US" b="1" dirty="0">
                <a:solidFill>
                  <a:schemeClr val="tx1"/>
                </a:solidFill>
              </a:rPr>
              <a:t>								Cont</a:t>
            </a:r>
            <a:r>
              <a:rPr lang="en-US" b="1" dirty="0"/>
              <a:t>.</a:t>
            </a:r>
          </a:p>
        </p:txBody>
      </p:sp>
      <p:sp>
        <p:nvSpPr>
          <p:cNvPr id="3" name="Content Placeholder 2"/>
          <p:cNvSpPr>
            <a:spLocks noGrp="1"/>
          </p:cNvSpPr>
          <p:nvPr>
            <p:ph idx="1"/>
          </p:nvPr>
        </p:nvSpPr>
        <p:spPr/>
        <p:txBody>
          <a:bodyPr/>
          <a:lstStyle/>
          <a:p>
            <a:endParaRPr lang="en-US" dirty="0"/>
          </a:p>
        </p:txBody>
      </p:sp>
      <mc:AlternateContent xmlns:mc="http://schemas.openxmlformats.org/markup-compatibility/2006" xmlns:a14="http://schemas.microsoft.com/office/drawing/2010/main">
        <mc:Choice Requires="a14">
          <p:sp>
            <p:nvSpPr>
              <p:cNvPr id="4" name="Rectangle 3"/>
              <p:cNvSpPr/>
              <p:nvPr/>
            </p:nvSpPr>
            <p:spPr>
              <a:xfrm>
                <a:off x="376518" y="1687498"/>
                <a:ext cx="8767482" cy="3483005"/>
              </a:xfrm>
              <a:prstGeom prst="rect">
                <a:avLst/>
              </a:prstGeom>
            </p:spPr>
            <p:txBody>
              <a:bodyPr wrap="square">
                <a:spAutoFit/>
              </a:bodyPr>
              <a:lstStyle/>
              <a:p>
                <a:pPr marL="342900" lvl="0" indent="-342900">
                  <a:spcBef>
                    <a:spcPts val="1000"/>
                  </a:spcBef>
                  <a:buClr>
                    <a:srgbClr val="90C226"/>
                  </a:buClr>
                  <a:buSzPct val="80000"/>
                  <a:buFont typeface="Wingdings 3" charset="2"/>
                  <a:buChar char=""/>
                </a:pPr>
                <a:r>
                  <a:rPr lang="en-US" dirty="0">
                    <a:solidFill>
                      <a:prstClr val="black">
                        <a:lumMod val="75000"/>
                        <a:lumOff val="25000"/>
                      </a:prstClr>
                    </a:solidFill>
                  </a:rPr>
                  <a:t>For link 5</a:t>
                </a:r>
              </a:p>
              <a:p>
                <a:pPr marL="342900" lvl="0" indent="-342900">
                  <a:spcBef>
                    <a:spcPts val="1000"/>
                  </a:spcBef>
                  <a:buClr>
                    <a:srgbClr val="90C226"/>
                  </a:buClr>
                  <a:buSzPct val="80000"/>
                  <a:buFont typeface="Wingdings 3" charset="2"/>
                  <a:buChar char=""/>
                </a:pPr>
                <a14:m>
                  <m:oMath xmlns:m="http://schemas.openxmlformats.org/officeDocument/2006/math">
                    <m:nary>
                      <m:naryPr>
                        <m:chr m:val="∑"/>
                        <m:limLoc m:val="undOvr"/>
                        <m:subHide m:val="on"/>
                        <m:supHide m:val="on"/>
                        <m:ctrlPr>
                          <a:rPr lang="en-US" i="1">
                            <a:solidFill>
                              <a:prstClr val="black">
                                <a:lumMod val="75000"/>
                                <a:lumOff val="25000"/>
                              </a:prstClr>
                            </a:solidFill>
                            <a:latin typeface="Cambria Math" panose="02040503050406030204" pitchFamily="18" charset="0"/>
                          </a:rPr>
                        </m:ctrlPr>
                      </m:naryPr>
                      <m:sub/>
                      <m:sup/>
                      <m:e>
                        <m:r>
                          <a:rPr lang="en-US" i="1">
                            <a:solidFill>
                              <a:prstClr val="black">
                                <a:lumMod val="75000"/>
                                <a:lumOff val="25000"/>
                              </a:prstClr>
                            </a:solidFill>
                            <a:latin typeface="Cambria Math" panose="02040503050406030204" pitchFamily="18" charset="0"/>
                          </a:rPr>
                          <m:t>𝐹</m:t>
                        </m:r>
                        <m:r>
                          <a:rPr lang="en-US" i="1">
                            <a:solidFill>
                              <a:prstClr val="black">
                                <a:lumMod val="75000"/>
                                <a:lumOff val="25000"/>
                              </a:prstClr>
                            </a:solidFill>
                            <a:latin typeface="Cambria Math" panose="02040503050406030204" pitchFamily="18" charset="0"/>
                          </a:rPr>
                          <m:t>=0</m:t>
                        </m:r>
                      </m:e>
                    </m:nary>
                  </m:oMath>
                </a14:m>
                <a:endParaRPr lang="en-US" dirty="0">
                  <a:solidFill>
                    <a:prstClr val="black">
                      <a:lumMod val="75000"/>
                      <a:lumOff val="25000"/>
                    </a:prstClr>
                  </a:solidFill>
                </a:endParaRPr>
              </a:p>
              <a:p>
                <a:pPr marL="342900" lvl="0" indent="-342900">
                  <a:spcBef>
                    <a:spcPts val="1000"/>
                  </a:spcBef>
                  <a:buClr>
                    <a:srgbClr val="90C226"/>
                  </a:buClr>
                  <a:buSzPct val="80000"/>
                  <a:buFont typeface="Wingdings 3" charset="2"/>
                  <a:buChar char=""/>
                </a:pPr>
                <a14:m>
                  <m:oMath xmlns:m="http://schemas.openxmlformats.org/officeDocument/2006/math">
                    <m:sSub>
                      <m:sSubPr>
                        <m:ctrlPr>
                          <a:rPr lang="en-US" i="1">
                            <a:solidFill>
                              <a:prstClr val="black">
                                <a:lumMod val="75000"/>
                                <a:lumOff val="25000"/>
                              </a:prstClr>
                            </a:solidFill>
                            <a:latin typeface="Cambria Math" panose="02040503050406030204" pitchFamily="18" charset="0"/>
                          </a:rPr>
                        </m:ctrlPr>
                      </m:sSubPr>
                      <m:e>
                        <m:r>
                          <a:rPr lang="en-US" i="1">
                            <a:solidFill>
                              <a:prstClr val="black">
                                <a:lumMod val="75000"/>
                                <a:lumOff val="25000"/>
                              </a:prstClr>
                            </a:solidFill>
                            <a:latin typeface="Cambria Math" panose="02040503050406030204" pitchFamily="18" charset="0"/>
                          </a:rPr>
                          <m:t>𝐹</m:t>
                        </m:r>
                      </m:e>
                      <m:sub>
                        <m:r>
                          <a:rPr lang="en-US" i="1">
                            <a:solidFill>
                              <a:prstClr val="black">
                                <a:lumMod val="75000"/>
                                <a:lumOff val="25000"/>
                              </a:prstClr>
                            </a:solidFill>
                            <a:latin typeface="Cambria Math" panose="02040503050406030204" pitchFamily="18" charset="0"/>
                          </a:rPr>
                          <m:t>15</m:t>
                        </m:r>
                      </m:sub>
                    </m:sSub>
                    <m:r>
                      <a:rPr lang="en-US" i="1">
                        <a:solidFill>
                          <a:prstClr val="black">
                            <a:lumMod val="75000"/>
                            <a:lumOff val="25000"/>
                          </a:prstClr>
                        </a:solidFill>
                        <a:latin typeface="Cambria Math" panose="02040503050406030204" pitchFamily="18" charset="0"/>
                      </a:rPr>
                      <m:t>=</m:t>
                    </m:r>
                    <m:sSub>
                      <m:sSubPr>
                        <m:ctrlPr>
                          <a:rPr lang="en-US" i="1">
                            <a:solidFill>
                              <a:prstClr val="black">
                                <a:lumMod val="75000"/>
                                <a:lumOff val="25000"/>
                              </a:prstClr>
                            </a:solidFill>
                            <a:latin typeface="Cambria Math" panose="02040503050406030204" pitchFamily="18" charset="0"/>
                          </a:rPr>
                        </m:ctrlPr>
                      </m:sSubPr>
                      <m:e>
                        <m:r>
                          <a:rPr lang="en-US" i="1">
                            <a:solidFill>
                              <a:prstClr val="black">
                                <a:lumMod val="75000"/>
                                <a:lumOff val="25000"/>
                              </a:prstClr>
                            </a:solidFill>
                            <a:latin typeface="Cambria Math" panose="02040503050406030204" pitchFamily="18" charset="0"/>
                          </a:rPr>
                          <m:t>𝐹</m:t>
                        </m:r>
                      </m:e>
                      <m:sub>
                        <m:r>
                          <a:rPr lang="en-US" i="1">
                            <a:solidFill>
                              <a:prstClr val="black">
                                <a:lumMod val="75000"/>
                                <a:lumOff val="25000"/>
                              </a:prstClr>
                            </a:solidFill>
                            <a:latin typeface="Cambria Math" panose="02040503050406030204" pitchFamily="18" charset="0"/>
                          </a:rPr>
                          <m:t>35</m:t>
                        </m:r>
                      </m:sub>
                    </m:sSub>
                    <m:r>
                      <a:rPr lang="en-US" i="1">
                        <a:solidFill>
                          <a:prstClr val="black">
                            <a:lumMod val="75000"/>
                            <a:lumOff val="25000"/>
                          </a:prstClr>
                        </a:solidFill>
                        <a:latin typeface="Cambria Math" panose="02040503050406030204" pitchFamily="18" charset="0"/>
                      </a:rPr>
                      <m:t>=</m:t>
                    </m:r>
                    <m:sSub>
                      <m:sSubPr>
                        <m:ctrlPr>
                          <a:rPr lang="en-US" i="1">
                            <a:solidFill>
                              <a:prstClr val="black">
                                <a:lumMod val="75000"/>
                                <a:lumOff val="25000"/>
                              </a:prstClr>
                            </a:solidFill>
                            <a:latin typeface="Cambria Math" panose="02040503050406030204" pitchFamily="18" charset="0"/>
                          </a:rPr>
                        </m:ctrlPr>
                      </m:sSubPr>
                      <m:e>
                        <m:r>
                          <a:rPr lang="en-US" i="1">
                            <a:solidFill>
                              <a:prstClr val="black">
                                <a:lumMod val="75000"/>
                                <a:lumOff val="25000"/>
                              </a:prstClr>
                            </a:solidFill>
                            <a:latin typeface="Cambria Math" panose="02040503050406030204" pitchFamily="18" charset="0"/>
                          </a:rPr>
                          <m:t>−</m:t>
                        </m:r>
                        <m:r>
                          <a:rPr lang="en-US" i="1">
                            <a:solidFill>
                              <a:prstClr val="black">
                                <a:lumMod val="75000"/>
                                <a:lumOff val="25000"/>
                              </a:prstClr>
                            </a:solidFill>
                            <a:latin typeface="Cambria Math" panose="02040503050406030204" pitchFamily="18" charset="0"/>
                          </a:rPr>
                          <m:t>𝐹</m:t>
                        </m:r>
                      </m:e>
                      <m:sub>
                        <m:r>
                          <a:rPr lang="en-US" i="1">
                            <a:solidFill>
                              <a:prstClr val="black">
                                <a:lumMod val="75000"/>
                                <a:lumOff val="25000"/>
                              </a:prstClr>
                            </a:solidFill>
                            <a:latin typeface="Cambria Math" panose="02040503050406030204" pitchFamily="18" charset="0"/>
                          </a:rPr>
                          <m:t>53</m:t>
                        </m:r>
                      </m:sub>
                    </m:sSub>
                    <m:r>
                      <a:rPr lang="en-US" i="1">
                        <a:solidFill>
                          <a:prstClr val="black">
                            <a:lumMod val="75000"/>
                            <a:lumOff val="25000"/>
                          </a:prstClr>
                        </a:solidFill>
                        <a:latin typeface="Cambria Math" panose="02040503050406030204" pitchFamily="18" charset="0"/>
                      </a:rPr>
                      <m:t>=−721  </m:t>
                    </m:r>
                    <m:r>
                      <a:rPr lang="en-US" i="1">
                        <a:solidFill>
                          <a:prstClr val="black">
                            <a:lumMod val="75000"/>
                            <a:lumOff val="25000"/>
                          </a:prstClr>
                        </a:solidFill>
                        <a:latin typeface="Cambria Math" panose="02040503050406030204" pitchFamily="18" charset="0"/>
                      </a:rPr>
                      <m:t>𝐾𝑁</m:t>
                    </m:r>
                  </m:oMath>
                </a14:m>
                <a:endParaRPr lang="en-US" dirty="0">
                  <a:solidFill>
                    <a:prstClr val="black">
                      <a:lumMod val="75000"/>
                      <a:lumOff val="25000"/>
                    </a:prstClr>
                  </a:solidFill>
                </a:endParaRPr>
              </a:p>
              <a:p>
                <a:pPr marL="342900" lvl="0" indent="-342900">
                  <a:spcBef>
                    <a:spcPts val="1000"/>
                  </a:spcBef>
                  <a:buClr>
                    <a:srgbClr val="90C226"/>
                  </a:buClr>
                  <a:buSzPct val="80000"/>
                  <a:buFont typeface="Wingdings 3" charset="2"/>
                  <a:buChar char=""/>
                </a:pPr>
                <a:r>
                  <a:rPr lang="en-US" dirty="0">
                    <a:solidFill>
                      <a:prstClr val="black">
                        <a:lumMod val="75000"/>
                        <a:lumOff val="25000"/>
                      </a:prstClr>
                    </a:solidFill>
                  </a:rPr>
                  <a:t>For link 6</a:t>
                </a:r>
              </a:p>
              <a:p>
                <a:pPr marL="342900" lvl="0" indent="-342900">
                  <a:spcBef>
                    <a:spcPts val="1000"/>
                  </a:spcBef>
                  <a:buClr>
                    <a:srgbClr val="90C226"/>
                  </a:buClr>
                  <a:buSzPct val="80000"/>
                  <a:buFont typeface="Wingdings 3" charset="2"/>
                  <a:buChar char=""/>
                </a:pPr>
                <a14:m>
                  <m:oMath xmlns:m="http://schemas.openxmlformats.org/officeDocument/2006/math">
                    <m:nary>
                      <m:naryPr>
                        <m:chr m:val="∑"/>
                        <m:limLoc m:val="undOvr"/>
                        <m:subHide m:val="on"/>
                        <m:supHide m:val="on"/>
                        <m:ctrlPr>
                          <a:rPr lang="en-US" i="1">
                            <a:solidFill>
                              <a:prstClr val="black">
                                <a:lumMod val="75000"/>
                                <a:lumOff val="25000"/>
                              </a:prstClr>
                            </a:solidFill>
                            <a:latin typeface="Cambria Math" panose="02040503050406030204" pitchFamily="18" charset="0"/>
                          </a:rPr>
                        </m:ctrlPr>
                      </m:naryPr>
                      <m:sub/>
                      <m:sup/>
                      <m:e>
                        <m:r>
                          <a:rPr lang="en-US" i="1">
                            <a:solidFill>
                              <a:prstClr val="black">
                                <a:lumMod val="75000"/>
                                <a:lumOff val="25000"/>
                              </a:prstClr>
                            </a:solidFill>
                            <a:latin typeface="Cambria Math" panose="02040503050406030204" pitchFamily="18" charset="0"/>
                          </a:rPr>
                          <m:t>𝐹</m:t>
                        </m:r>
                        <m:r>
                          <a:rPr lang="en-US" i="1">
                            <a:solidFill>
                              <a:prstClr val="black">
                                <a:lumMod val="75000"/>
                                <a:lumOff val="25000"/>
                              </a:prstClr>
                            </a:solidFill>
                            <a:latin typeface="Cambria Math" panose="02040503050406030204" pitchFamily="18" charset="0"/>
                          </a:rPr>
                          <m:t>=0</m:t>
                        </m:r>
                      </m:e>
                    </m:nary>
                  </m:oMath>
                </a14:m>
                <a:endParaRPr lang="en-US" dirty="0">
                  <a:solidFill>
                    <a:prstClr val="black">
                      <a:lumMod val="75000"/>
                      <a:lumOff val="25000"/>
                    </a:prstClr>
                  </a:solidFill>
                </a:endParaRPr>
              </a:p>
              <a:p>
                <a:pPr marL="342900" lvl="0" indent="-342900">
                  <a:spcBef>
                    <a:spcPts val="1000"/>
                  </a:spcBef>
                  <a:buClr>
                    <a:srgbClr val="90C226"/>
                  </a:buClr>
                  <a:buSzPct val="80000"/>
                  <a:buFont typeface="Wingdings 3" charset="2"/>
                  <a:buChar char=""/>
                </a:pPr>
                <a14:m>
                  <m:oMath xmlns:m="http://schemas.openxmlformats.org/officeDocument/2006/math">
                    <m:sSub>
                      <m:sSubPr>
                        <m:ctrlPr>
                          <a:rPr lang="en-US" i="1">
                            <a:solidFill>
                              <a:prstClr val="black">
                                <a:lumMod val="75000"/>
                                <a:lumOff val="25000"/>
                              </a:prstClr>
                            </a:solidFill>
                            <a:latin typeface="Cambria Math" panose="02040503050406030204" pitchFamily="18" charset="0"/>
                          </a:rPr>
                        </m:ctrlPr>
                      </m:sSubPr>
                      <m:e>
                        <m:r>
                          <a:rPr lang="en-US" i="1">
                            <a:solidFill>
                              <a:prstClr val="black">
                                <a:lumMod val="75000"/>
                                <a:lumOff val="25000"/>
                              </a:prstClr>
                            </a:solidFill>
                            <a:latin typeface="Cambria Math" panose="02040503050406030204" pitchFamily="18" charset="0"/>
                          </a:rPr>
                          <m:t>𝐹</m:t>
                        </m:r>
                      </m:e>
                      <m:sub>
                        <m:r>
                          <a:rPr lang="en-US" i="1">
                            <a:solidFill>
                              <a:prstClr val="black">
                                <a:lumMod val="75000"/>
                                <a:lumOff val="25000"/>
                              </a:prstClr>
                            </a:solidFill>
                            <a:latin typeface="Cambria Math" panose="02040503050406030204" pitchFamily="18" charset="0"/>
                          </a:rPr>
                          <m:t>16</m:t>
                        </m:r>
                      </m:sub>
                    </m:sSub>
                    <m:r>
                      <a:rPr lang="en-US" i="1">
                        <a:solidFill>
                          <a:prstClr val="black">
                            <a:lumMod val="75000"/>
                            <a:lumOff val="25000"/>
                          </a:prstClr>
                        </a:solidFill>
                        <a:latin typeface="Cambria Math" panose="02040503050406030204" pitchFamily="18" charset="0"/>
                      </a:rPr>
                      <m:t>=</m:t>
                    </m:r>
                    <m:sSub>
                      <m:sSubPr>
                        <m:ctrlPr>
                          <a:rPr lang="en-US" i="1">
                            <a:solidFill>
                              <a:prstClr val="black">
                                <a:lumMod val="75000"/>
                                <a:lumOff val="25000"/>
                              </a:prstClr>
                            </a:solidFill>
                            <a:latin typeface="Cambria Math" panose="02040503050406030204" pitchFamily="18" charset="0"/>
                          </a:rPr>
                        </m:ctrlPr>
                      </m:sSubPr>
                      <m:e>
                        <m:r>
                          <a:rPr lang="en-US" i="1">
                            <a:solidFill>
                              <a:prstClr val="black">
                                <a:lumMod val="75000"/>
                                <a:lumOff val="25000"/>
                              </a:prstClr>
                            </a:solidFill>
                            <a:latin typeface="Cambria Math" panose="02040503050406030204" pitchFamily="18" charset="0"/>
                          </a:rPr>
                          <m:t>𝐹</m:t>
                        </m:r>
                      </m:e>
                      <m:sub>
                        <m:r>
                          <a:rPr lang="en-US" i="1">
                            <a:solidFill>
                              <a:prstClr val="black">
                                <a:lumMod val="75000"/>
                                <a:lumOff val="25000"/>
                              </a:prstClr>
                            </a:solidFill>
                            <a:latin typeface="Cambria Math" panose="02040503050406030204" pitchFamily="18" charset="0"/>
                          </a:rPr>
                          <m:t>36</m:t>
                        </m:r>
                      </m:sub>
                    </m:sSub>
                    <m:r>
                      <a:rPr lang="en-US" i="1">
                        <a:solidFill>
                          <a:prstClr val="black">
                            <a:lumMod val="75000"/>
                            <a:lumOff val="25000"/>
                          </a:prstClr>
                        </a:solidFill>
                        <a:latin typeface="Cambria Math" panose="02040503050406030204" pitchFamily="18" charset="0"/>
                      </a:rPr>
                      <m:t>=</m:t>
                    </m:r>
                    <m:sSub>
                      <m:sSubPr>
                        <m:ctrlPr>
                          <a:rPr lang="en-US" i="1">
                            <a:solidFill>
                              <a:prstClr val="black">
                                <a:lumMod val="75000"/>
                                <a:lumOff val="25000"/>
                              </a:prstClr>
                            </a:solidFill>
                            <a:latin typeface="Cambria Math" panose="02040503050406030204" pitchFamily="18" charset="0"/>
                          </a:rPr>
                        </m:ctrlPr>
                      </m:sSubPr>
                      <m:e>
                        <m:r>
                          <a:rPr lang="en-US" i="1">
                            <a:solidFill>
                              <a:prstClr val="black">
                                <a:lumMod val="75000"/>
                                <a:lumOff val="25000"/>
                              </a:prstClr>
                            </a:solidFill>
                            <a:latin typeface="Cambria Math" panose="02040503050406030204" pitchFamily="18" charset="0"/>
                          </a:rPr>
                          <m:t>−</m:t>
                        </m:r>
                        <m:r>
                          <a:rPr lang="en-US" i="1">
                            <a:solidFill>
                              <a:prstClr val="black">
                                <a:lumMod val="75000"/>
                                <a:lumOff val="25000"/>
                              </a:prstClr>
                            </a:solidFill>
                            <a:latin typeface="Cambria Math" panose="02040503050406030204" pitchFamily="18" charset="0"/>
                          </a:rPr>
                          <m:t>𝐹</m:t>
                        </m:r>
                      </m:e>
                      <m:sub>
                        <m:r>
                          <a:rPr lang="en-US" i="1">
                            <a:solidFill>
                              <a:prstClr val="black">
                                <a:lumMod val="75000"/>
                                <a:lumOff val="25000"/>
                              </a:prstClr>
                            </a:solidFill>
                            <a:latin typeface="Cambria Math" panose="02040503050406030204" pitchFamily="18" charset="0"/>
                          </a:rPr>
                          <m:t>63</m:t>
                        </m:r>
                      </m:sub>
                    </m:sSub>
                    <m:r>
                      <a:rPr lang="en-US" i="1">
                        <a:solidFill>
                          <a:prstClr val="black">
                            <a:lumMod val="75000"/>
                            <a:lumOff val="25000"/>
                          </a:prstClr>
                        </a:solidFill>
                        <a:latin typeface="Cambria Math" panose="02040503050406030204" pitchFamily="18" charset="0"/>
                      </a:rPr>
                      <m:t>=−721  </m:t>
                    </m:r>
                    <m:r>
                      <a:rPr lang="en-US" i="1">
                        <a:solidFill>
                          <a:prstClr val="black">
                            <a:lumMod val="75000"/>
                            <a:lumOff val="25000"/>
                          </a:prstClr>
                        </a:solidFill>
                        <a:latin typeface="Cambria Math" panose="02040503050406030204" pitchFamily="18" charset="0"/>
                      </a:rPr>
                      <m:t>𝐾𝑁</m:t>
                    </m:r>
                  </m:oMath>
                </a14:m>
                <a:endParaRPr lang="en-US" dirty="0">
                  <a:solidFill>
                    <a:prstClr val="black">
                      <a:lumMod val="75000"/>
                      <a:lumOff val="25000"/>
                    </a:prstClr>
                  </a:solidFill>
                </a:endParaRPr>
              </a:p>
              <a:p>
                <a:pPr marL="342900" lvl="0" indent="-342900">
                  <a:spcBef>
                    <a:spcPts val="1000"/>
                  </a:spcBef>
                  <a:buClr>
                    <a:srgbClr val="90C226"/>
                  </a:buClr>
                  <a:buSzPct val="80000"/>
                  <a:buFont typeface="Wingdings 3" charset="2"/>
                  <a:buChar char=""/>
                </a:pPr>
                <a:br>
                  <a:rPr lang="en-US" b="1" dirty="0">
                    <a:solidFill>
                      <a:prstClr val="black">
                        <a:lumMod val="75000"/>
                        <a:lumOff val="25000"/>
                      </a:prstClr>
                    </a:solidFill>
                  </a:rPr>
                </a:br>
                <a:r>
                  <a:rPr lang="en-US" b="1" dirty="0">
                    <a:solidFill>
                      <a:prstClr val="black">
                        <a:lumMod val="75000"/>
                        <a:lumOff val="25000"/>
                      </a:prstClr>
                    </a:solidFill>
                  </a:rPr>
                  <a:t> </a:t>
                </a:r>
                <a:endParaRPr lang="en-US" dirty="0">
                  <a:solidFill>
                    <a:prstClr val="black">
                      <a:lumMod val="75000"/>
                      <a:lumOff val="25000"/>
                    </a:prstClr>
                  </a:solidFill>
                </a:endParaRPr>
              </a:p>
              <a:p>
                <a:pPr marL="342900" lvl="0" indent="-342900">
                  <a:spcBef>
                    <a:spcPts val="1000"/>
                  </a:spcBef>
                  <a:buClr>
                    <a:srgbClr val="90C226"/>
                  </a:buClr>
                  <a:buSzPct val="80000"/>
                  <a:buFont typeface="Wingdings 3" charset="2"/>
                  <a:buChar char=""/>
                </a:pPr>
                <a:endParaRPr lang="en-US" dirty="0">
                  <a:solidFill>
                    <a:prstClr val="black">
                      <a:lumMod val="75000"/>
                      <a:lumOff val="25000"/>
                    </a:prstClr>
                  </a:solidFill>
                </a:endParaRPr>
              </a:p>
            </p:txBody>
          </p:sp>
        </mc:Choice>
        <mc:Fallback xmlns="">
          <p:sp>
            <p:nvSpPr>
              <p:cNvPr id="4" name="Rectangle 3"/>
              <p:cNvSpPr>
                <a:spLocks noRot="1" noChangeAspect="1" noMove="1" noResize="1" noEditPoints="1" noAdjustHandles="1" noChangeArrowheads="1" noChangeShapeType="1" noTextEdit="1"/>
              </p:cNvSpPr>
              <p:nvPr/>
            </p:nvSpPr>
            <p:spPr>
              <a:xfrm>
                <a:off x="376518" y="1687498"/>
                <a:ext cx="8767482" cy="3483005"/>
              </a:xfrm>
              <a:prstGeom prst="rect">
                <a:avLst/>
              </a:prstGeom>
              <a:blipFill rotWithShape="0">
                <a:blip r:embed="rId2"/>
                <a:stretch>
                  <a:fillRect l="-209" t="-1226"/>
                </a:stretch>
              </a:blipFill>
            </p:spPr>
            <p:txBody>
              <a:bodyPr/>
              <a:lstStyle/>
              <a:p>
                <a:r>
                  <a:rPr lang="en-US">
                    <a:noFill/>
                  </a:rPr>
                  <a:t> </a:t>
                </a:r>
              </a:p>
            </p:txBody>
          </p:sp>
        </mc:Fallback>
      </mc:AlternateContent>
    </p:spTree>
    <p:extLst>
      <p:ext uri="{BB962C8B-B14F-4D97-AF65-F5344CB8AC3E}">
        <p14:creationId xmlns:p14="http://schemas.microsoft.com/office/powerpoint/2010/main" val="23937915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br>
              <a:rPr lang="en-US" dirty="0"/>
            </a:br>
            <a:r>
              <a:rPr lang="en-US" dirty="0"/>
              <a:t>						</a:t>
            </a:r>
            <a:r>
              <a:rPr lang="en-US" sz="4000" b="1" dirty="0">
                <a:solidFill>
                  <a:schemeClr val="tx1"/>
                </a:solidFill>
                <a:latin typeface="Century" panose="02040604050505020304" pitchFamily="18" charset="0"/>
              </a:rPr>
              <a:t>Conclusion</a:t>
            </a:r>
            <a:br>
              <a:rPr lang="en-US" sz="4000" b="1" dirty="0">
                <a:solidFill>
                  <a:schemeClr val="tx1"/>
                </a:solidFill>
                <a:latin typeface="Century" panose="02040604050505020304" pitchFamily="18" charset="0"/>
              </a:rPr>
            </a:br>
            <a:endParaRPr lang="en-US" sz="4000" dirty="0">
              <a:solidFill>
                <a:schemeClr val="tx1"/>
              </a:solidFill>
              <a:latin typeface="Century" panose="02040604050505020304" pitchFamily="18" charset="0"/>
            </a:endParaRPr>
          </a:p>
        </p:txBody>
      </p:sp>
      <p:sp>
        <p:nvSpPr>
          <p:cNvPr id="3" name="Content Placeholder 2"/>
          <p:cNvSpPr>
            <a:spLocks noGrp="1"/>
          </p:cNvSpPr>
          <p:nvPr>
            <p:ph idx="1"/>
          </p:nvPr>
        </p:nvSpPr>
        <p:spPr/>
        <p:txBody>
          <a:bodyPr/>
          <a:lstStyle/>
          <a:p>
            <a:pPr marL="0" indent="0">
              <a:buNone/>
            </a:pPr>
            <a:endParaRPr lang="en-US" b="1" dirty="0"/>
          </a:p>
          <a:p>
            <a:r>
              <a:rPr lang="en-US" sz="2000" dirty="0">
                <a:latin typeface="Century" panose="02040604050505020304" pitchFamily="18" charset="0"/>
              </a:rPr>
              <a:t>We have done a study on this device and know its parts, how it works and the movement that each part performs in it, in order to convert the reciprocating movement resulting from the pressure of the steam into a rotational burning that is used.</a:t>
            </a:r>
          </a:p>
          <a:p>
            <a:r>
              <a:rPr lang="en-US" sz="2000" dirty="0">
                <a:latin typeface="Century" panose="02040604050505020304" pitchFamily="18" charset="0"/>
              </a:rPr>
              <a:t> A study was conducted to find out the best materials that are used in the manufacture of those parts and the industrial processes that are used, and an analysis of displacement, velocity and acceleration was made.</a:t>
            </a:r>
          </a:p>
          <a:p>
            <a:endParaRPr lang="en-US" sz="2000" dirty="0">
              <a:latin typeface="Century" panose="02040604050505020304" pitchFamily="18" charset="0"/>
            </a:endParaRPr>
          </a:p>
        </p:txBody>
      </p:sp>
    </p:spTree>
    <p:extLst>
      <p:ext uri="{BB962C8B-B14F-4D97-AF65-F5344CB8AC3E}">
        <p14:creationId xmlns:p14="http://schemas.microsoft.com/office/powerpoint/2010/main" val="2532649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14082"/>
          </a:xfrm>
        </p:spPr>
        <p:txBody>
          <a:bodyPr>
            <a:normAutofit fontScale="90000"/>
          </a:bodyPr>
          <a:lstStyle/>
          <a:p>
            <a:r>
              <a:rPr lang="en-US" b="1">
                <a:solidFill>
                  <a:schemeClr val="tx1"/>
                </a:solidFill>
              </a:rPr>
              <a:t>                       Introduction</a:t>
            </a:r>
            <a:endParaRPr lang="en-US" dirty="0"/>
          </a:p>
        </p:txBody>
      </p:sp>
      <p:sp>
        <p:nvSpPr>
          <p:cNvPr id="3" name="Content Placeholder 2"/>
          <p:cNvSpPr>
            <a:spLocks noGrp="1"/>
          </p:cNvSpPr>
          <p:nvPr>
            <p:ph idx="1"/>
          </p:nvPr>
        </p:nvSpPr>
        <p:spPr>
          <a:xfrm>
            <a:off x="677334" y="1784072"/>
            <a:ext cx="9609666" cy="4320893"/>
          </a:xfrm>
        </p:spPr>
        <p:txBody>
          <a:bodyPr>
            <a:normAutofit/>
          </a:bodyPr>
          <a:lstStyle/>
          <a:p>
            <a:r>
              <a:rPr lang="en-US" dirty="0">
                <a:latin typeface="Century" panose="02040604050505020304" pitchFamily="18" charset="0"/>
              </a:rPr>
              <a:t>There are many types of steam engines, including the radiating engine which used to drive water pumps where the thermal energy in the steam is converted to a kinetic energy.</a:t>
            </a:r>
          </a:p>
          <a:p>
            <a:r>
              <a:rPr lang="en-US" dirty="0">
                <a:latin typeface="Century" panose="02040604050505020304" pitchFamily="18" charset="0"/>
              </a:rPr>
              <a:t> This thermal energy is developed to apply coal fuel boilers in which steam is produced through which steam is then pumped.</a:t>
            </a:r>
          </a:p>
          <a:p>
            <a:r>
              <a:rPr lang="en-US" dirty="0">
                <a:latin typeface="Century" panose="02040604050505020304" pitchFamily="18" charset="0"/>
              </a:rPr>
              <a:t> As the piston rises, the beam moves and the pump rod lower, cold water is injected into. the cylinder to produce condensed water, and finally, a vacuum is formed, which pushes the piston down and raises the pump rod again in each cycle</a:t>
            </a:r>
          </a:p>
          <a:p>
            <a:r>
              <a:rPr lang="en-US" dirty="0">
                <a:latin typeface="Century" panose="02040604050505020304" pitchFamily="18" charset="0"/>
              </a:rPr>
              <a:t>In this model the beam is pivoted at one end, rather than the center of mechanism. The beam provided negligible mechanical benefit and looks to be used in place of a crosshead because it was effectively a connecting rod return engine</a:t>
            </a:r>
            <a:endParaRPr lang="en-US" dirty="0"/>
          </a:p>
        </p:txBody>
      </p:sp>
    </p:spTree>
    <p:extLst>
      <p:ext uri="{BB962C8B-B14F-4D97-AF65-F5344CB8AC3E}">
        <p14:creationId xmlns:p14="http://schemas.microsoft.com/office/powerpoint/2010/main" val="34135444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latin typeface="Century" panose="02040604050505020304" pitchFamily="18" charset="0"/>
              </a:rPr>
              <a:t>                  References</a:t>
            </a:r>
          </a:p>
        </p:txBody>
      </p:sp>
      <p:sp>
        <p:nvSpPr>
          <p:cNvPr id="3" name="Content Placeholder 2"/>
          <p:cNvSpPr>
            <a:spLocks noGrp="1"/>
          </p:cNvSpPr>
          <p:nvPr>
            <p:ph idx="1"/>
          </p:nvPr>
        </p:nvSpPr>
        <p:spPr/>
        <p:txBody>
          <a:bodyPr>
            <a:normAutofit fontScale="92500" lnSpcReduction="10000"/>
          </a:bodyPr>
          <a:lstStyle/>
          <a:p>
            <a:r>
              <a:rPr lang="en-US" dirty="0" err="1"/>
              <a:t>Frenken</a:t>
            </a:r>
            <a:r>
              <a:rPr lang="en-US" dirty="0"/>
              <a:t>, K. (2004). The early development of the steam engine: an evolutionary interpretation using complexity theory. </a:t>
            </a:r>
            <a:r>
              <a:rPr lang="en-US" i="1" dirty="0"/>
              <a:t>Industrial And Corporate Change</a:t>
            </a:r>
            <a:r>
              <a:rPr lang="en-US" dirty="0"/>
              <a:t>, </a:t>
            </a:r>
            <a:r>
              <a:rPr lang="en-US" i="1" dirty="0"/>
              <a:t>13</a:t>
            </a:r>
            <a:r>
              <a:rPr lang="en-US" dirty="0"/>
              <a:t>(2), 419-450. </a:t>
            </a:r>
            <a:r>
              <a:rPr lang="en-US" dirty="0" err="1"/>
              <a:t>doi</a:t>
            </a:r>
            <a:r>
              <a:rPr lang="en-US" dirty="0"/>
              <a:t>: 10.1093/</a:t>
            </a:r>
            <a:r>
              <a:rPr lang="en-US" dirty="0" err="1"/>
              <a:t>icc</a:t>
            </a:r>
            <a:r>
              <a:rPr lang="en-US" dirty="0"/>
              <a:t>/dth017</a:t>
            </a:r>
          </a:p>
          <a:p>
            <a:r>
              <a:rPr lang="en-US" dirty="0"/>
              <a:t>Thurston, R. (1899). THEORY OF THE STEAM ENGINE. </a:t>
            </a:r>
            <a:r>
              <a:rPr lang="en-US" i="1" dirty="0"/>
              <a:t>Science</a:t>
            </a:r>
            <a:r>
              <a:rPr lang="en-US" dirty="0"/>
              <a:t>, </a:t>
            </a:r>
            <a:r>
              <a:rPr lang="en-US" i="1" dirty="0"/>
              <a:t>9</a:t>
            </a:r>
            <a:r>
              <a:rPr lang="en-US" dirty="0"/>
              <a:t>(227), 659-659. </a:t>
            </a:r>
            <a:r>
              <a:rPr lang="en-US" dirty="0" err="1"/>
              <a:t>doi</a:t>
            </a:r>
            <a:r>
              <a:rPr lang="en-US" dirty="0"/>
              <a:t>: 10.1126/science.9.227.659</a:t>
            </a:r>
          </a:p>
          <a:p>
            <a:r>
              <a:rPr lang="en-US" dirty="0"/>
              <a:t>A model single cylinder Grasshopper beam engine,. (2018). Retrieved 23 April 2021, from </a:t>
            </a:r>
            <a:r>
              <a:rPr lang="en-US" u="sng" dirty="0">
                <a:hlinkClick r:id="rId2"/>
              </a:rPr>
              <a:t>https://www.christies.com/en/lot/lot-769604</a:t>
            </a:r>
            <a:endParaRPr lang="en-US" dirty="0"/>
          </a:p>
          <a:p>
            <a:r>
              <a:rPr lang="en-US" dirty="0"/>
              <a:t>Polly Model Engineering: Stationary Engine Kits - Anthony Mount Models. (2021). Retrieved 23 April 2021, from </a:t>
            </a:r>
            <a:r>
              <a:rPr lang="en-US" u="sng" dirty="0">
                <a:hlinkClick r:id="rId3"/>
              </a:rPr>
              <a:t>https://www.pollymodelengineering.co.uk/sections/stationary-engines/anthony-mount-models/easton-Andersons-Grasshopper-Beam-Engine.asp</a:t>
            </a:r>
            <a:endParaRPr lang="en-US" dirty="0"/>
          </a:p>
          <a:p>
            <a:r>
              <a:rPr lang="en-US" dirty="0"/>
              <a:t> </a:t>
            </a:r>
          </a:p>
          <a:p>
            <a:r>
              <a:rPr lang="en-US" dirty="0"/>
              <a:t> </a:t>
            </a:r>
          </a:p>
          <a:p>
            <a:endParaRPr lang="en-US" dirty="0"/>
          </a:p>
        </p:txBody>
      </p:sp>
    </p:spTree>
    <p:extLst>
      <p:ext uri="{BB962C8B-B14F-4D97-AF65-F5344CB8AC3E}">
        <p14:creationId xmlns:p14="http://schemas.microsoft.com/office/powerpoint/2010/main" val="98514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67847"/>
          </a:xfrm>
        </p:spPr>
        <p:txBody>
          <a:bodyPr>
            <a:normAutofit fontScale="90000"/>
          </a:bodyPr>
          <a:lstStyle/>
          <a:p>
            <a:r>
              <a:rPr lang="en-US" dirty="0"/>
              <a:t>								</a:t>
            </a:r>
            <a:r>
              <a:rPr lang="en-US" b="1" dirty="0">
                <a:solidFill>
                  <a:schemeClr val="tx1"/>
                </a:solidFill>
              </a:rPr>
              <a:t>Cont.</a:t>
            </a:r>
          </a:p>
        </p:txBody>
      </p:sp>
      <p:sp>
        <p:nvSpPr>
          <p:cNvPr id="3" name="Content Placeholder 2"/>
          <p:cNvSpPr>
            <a:spLocks noGrp="1"/>
          </p:cNvSpPr>
          <p:nvPr>
            <p:ph idx="1"/>
          </p:nvPr>
        </p:nvSpPr>
        <p:spPr>
          <a:xfrm>
            <a:off x="677333" y="1302707"/>
            <a:ext cx="9919685" cy="4738655"/>
          </a:xfrm>
        </p:spPr>
        <p:txBody>
          <a:bodyPr>
            <a:normAutofit lnSpcReduction="10000"/>
          </a:bodyPr>
          <a:lstStyle/>
          <a:p>
            <a:r>
              <a:rPr lang="en-US" sz="2000" dirty="0">
                <a:latin typeface="Century" panose="02040604050505020304" pitchFamily="18" charset="0"/>
              </a:rPr>
              <a:t>The advantage of this engine is that the working end of the beam can be connected directly to the piston rod of the engine, and in this way the engine is made much more compact, especially in terms of height, since the space that the usual swing arm connections between the beam take up and the cross-beam of the Piston rod.</a:t>
            </a:r>
          </a:p>
          <a:p>
            <a:r>
              <a:rPr lang="en-US" sz="2000" dirty="0">
                <a:latin typeface="Century" panose="02040604050505020304" pitchFamily="18" charset="0"/>
              </a:rPr>
              <a:t>This was generally made in the form of a rectangular frame fused with a lattice or crossed struts. </a:t>
            </a:r>
          </a:p>
          <a:p>
            <a:r>
              <a:rPr lang="en-US" sz="2000" dirty="0">
                <a:latin typeface="Century" panose="02040604050505020304" pitchFamily="18" charset="0"/>
              </a:rPr>
              <a:t>Despite the weight of the Grasshopper beam is completely unbalanced, it is much lighter than the ordinary beams enable engines of this type to operate fairly satisfactory at higher speeds than the previous type</a:t>
            </a:r>
          </a:p>
          <a:p>
            <a:r>
              <a:rPr lang="en-US" sz="2000" dirty="0">
                <a:latin typeface="Century" panose="02040604050505020304" pitchFamily="18" charset="0"/>
              </a:rPr>
              <a:t>. The compactness of the entire engine structure provided inherent rigidity as well as simplified assembly and installation using cuboid or brick. </a:t>
            </a:r>
          </a:p>
          <a:p>
            <a:r>
              <a:rPr lang="en-US" sz="2000" dirty="0">
                <a:latin typeface="Century" panose="02040604050505020304" pitchFamily="18" charset="0"/>
              </a:rPr>
              <a:t>However, the engines were often sunk or raised in the floor to make room for an air pump and condenser under the bed and a race was made available to make room for the steering wheel.</a:t>
            </a:r>
          </a:p>
          <a:p>
            <a:endParaRPr lang="en-US" sz="2000" dirty="0">
              <a:latin typeface="Century" panose="02040604050505020304" pitchFamily="18" charset="0"/>
            </a:endParaRPr>
          </a:p>
        </p:txBody>
      </p:sp>
    </p:spTree>
    <p:extLst>
      <p:ext uri="{BB962C8B-B14F-4D97-AF65-F5344CB8AC3E}">
        <p14:creationId xmlns:p14="http://schemas.microsoft.com/office/powerpoint/2010/main" val="4189810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55945"/>
          </a:xfrm>
        </p:spPr>
        <p:txBody>
          <a:bodyPr/>
          <a:lstStyle/>
          <a:p>
            <a:r>
              <a:rPr lang="en-US" dirty="0">
                <a:solidFill>
                  <a:schemeClr val="tx1"/>
                </a:solidFill>
              </a:rPr>
              <a:t>            </a:t>
            </a:r>
            <a:r>
              <a:rPr lang="en-US" dirty="0">
                <a:solidFill>
                  <a:schemeClr val="tx1"/>
                </a:solidFill>
                <a:latin typeface="Century" panose="02040604050505020304" pitchFamily="18" charset="0"/>
              </a:rPr>
              <a:t>Components’ Design </a:t>
            </a:r>
          </a:p>
        </p:txBody>
      </p:sp>
      <p:sp>
        <p:nvSpPr>
          <p:cNvPr id="3" name="Content Placeholder 2"/>
          <p:cNvSpPr>
            <a:spLocks noGrp="1"/>
          </p:cNvSpPr>
          <p:nvPr>
            <p:ph idx="1"/>
          </p:nvPr>
        </p:nvSpPr>
        <p:spPr>
          <a:xfrm>
            <a:off x="815120" y="1465545"/>
            <a:ext cx="9944738" cy="4747365"/>
          </a:xfrm>
        </p:spPr>
        <p:txBody>
          <a:bodyPr>
            <a:normAutofit fontScale="85000" lnSpcReduction="20000"/>
          </a:bodyPr>
          <a:lstStyle/>
          <a:p>
            <a:pPr marL="0" indent="0">
              <a:buNone/>
            </a:pPr>
            <a:r>
              <a:rPr lang="en-US" sz="2000" b="1" dirty="0">
                <a:latin typeface="Century" panose="02040604050505020304" pitchFamily="18" charset="0"/>
              </a:rPr>
              <a:t> The crankshaft </a:t>
            </a:r>
          </a:p>
          <a:p>
            <a:r>
              <a:rPr lang="en-US" sz="2000" dirty="0">
                <a:latin typeface="Century" panose="02040604050505020304" pitchFamily="18" charset="0"/>
              </a:rPr>
              <a:t>Crankshaft is a mechanism of arms or levers to impart reciprocating motion to a rotating shaft. One end of the crank is attached to the shaft and the other end receives reciprocating motion from the hand, crank, etc.</a:t>
            </a:r>
          </a:p>
          <a:p>
            <a:r>
              <a:rPr lang="en-US" sz="2000" dirty="0">
                <a:latin typeface="Century" panose="02040604050505020304" pitchFamily="18" charset="0"/>
              </a:rPr>
              <a:t>The Shaft connects a lever to a crank or crankshaft in a steam beam engine. Together with the crank, it forms a simple mechanism that converts the reciprocating motion rotary motion into a rotary motion.</a:t>
            </a:r>
          </a:p>
          <a:p>
            <a:r>
              <a:rPr lang="en-US" sz="2000" dirty="0">
                <a:latin typeface="Century" panose="02040604050505020304" pitchFamily="18" charset="0"/>
              </a:rPr>
              <a:t>A connecting rod can also convert a reciprocating motion into a rotary motion</a:t>
            </a:r>
            <a:r>
              <a:rPr lang="en-US" dirty="0"/>
              <a:t>.</a:t>
            </a:r>
          </a:p>
          <a:p>
            <a:pPr marL="0" indent="0">
              <a:buNone/>
            </a:pPr>
            <a:r>
              <a:rPr lang="en-US" b="1" dirty="0"/>
              <a:t>The beam </a:t>
            </a:r>
          </a:p>
          <a:p>
            <a:r>
              <a:rPr lang="en-US" sz="2200" dirty="0">
                <a:latin typeface="Century" panose="02040604050505020304" pitchFamily="18" charset="0"/>
              </a:rPr>
              <a:t>The beam is the main part of the engine that connects all the parts of the engine together. It’s obvious why this type of engine is called beam engine.</a:t>
            </a:r>
          </a:p>
          <a:p>
            <a:r>
              <a:rPr lang="en-US" sz="2200" dirty="0">
                <a:latin typeface="Century" panose="02040604050505020304" pitchFamily="18" charset="0"/>
              </a:rPr>
              <a:t>During the reciprocating movement of the piston cylinder, the beam transfers the movement to the rest parts of the engine.</a:t>
            </a:r>
          </a:p>
          <a:p>
            <a:r>
              <a:rPr lang="en-US" sz="2200" dirty="0">
                <a:latin typeface="Century" panose="02040604050505020304" pitchFamily="18" charset="0"/>
              </a:rPr>
              <a:t> In this type of engine, the beam is pivoted at one end, rather than the center of mechanism which leads to a longer stroke of the piston and a greater output of force.</a:t>
            </a:r>
          </a:p>
          <a:p>
            <a:endParaRPr lang="en-US" sz="2200" dirty="0">
              <a:latin typeface="Century" panose="02040604050505020304" pitchFamily="18" charset="0"/>
            </a:endParaRPr>
          </a:p>
        </p:txBody>
      </p:sp>
    </p:spTree>
    <p:extLst>
      <p:ext uri="{BB962C8B-B14F-4D97-AF65-F5344CB8AC3E}">
        <p14:creationId xmlns:p14="http://schemas.microsoft.com/office/powerpoint/2010/main" val="752346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rPr>
              <a:t>									Cont.</a:t>
            </a:r>
            <a:endParaRPr lang="en-US" dirty="0"/>
          </a:p>
        </p:txBody>
      </p:sp>
      <p:sp>
        <p:nvSpPr>
          <p:cNvPr id="3" name="Content Placeholder 2"/>
          <p:cNvSpPr>
            <a:spLocks noGrp="1"/>
          </p:cNvSpPr>
          <p:nvPr>
            <p:ph idx="1"/>
          </p:nvPr>
        </p:nvSpPr>
        <p:spPr>
          <a:xfrm>
            <a:off x="677333" y="1302707"/>
            <a:ext cx="10712325" cy="4738655"/>
          </a:xfrm>
        </p:spPr>
        <p:txBody>
          <a:bodyPr>
            <a:noAutofit/>
          </a:bodyPr>
          <a:lstStyle/>
          <a:p>
            <a:pPr marL="0" indent="0">
              <a:buNone/>
            </a:pPr>
            <a:r>
              <a:rPr lang="en-US" sz="2000" b="1" dirty="0">
                <a:latin typeface="Century" panose="02040604050505020304" pitchFamily="18" charset="0"/>
                <a:ea typeface="GungsuhChe" panose="02030609000101010101" pitchFamily="49" charset="-127"/>
              </a:rPr>
              <a:t>Crosshead</a:t>
            </a:r>
          </a:p>
          <a:p>
            <a:r>
              <a:rPr lang="en-US" sz="2000" dirty="0">
                <a:latin typeface="Century" panose="02040604050505020304" pitchFamily="18" charset="0"/>
                <a:ea typeface="GungsuhChe" panose="02030609000101010101" pitchFamily="49" charset="-127"/>
              </a:rPr>
              <a:t>It moves between guides between the middle of the beam and the engine body which prevents the piston rod from getting bent due to excessive mechanical loads.</a:t>
            </a:r>
          </a:p>
          <a:p>
            <a:pPr marL="0" indent="0">
              <a:buNone/>
            </a:pPr>
            <a:r>
              <a:rPr lang="en-US" sz="2000" b="1" dirty="0">
                <a:latin typeface="Century" panose="02040604050505020304" pitchFamily="18" charset="0"/>
                <a:ea typeface="GungsuhChe" panose="02030609000101010101" pitchFamily="49" charset="-127"/>
              </a:rPr>
              <a:t>Moving leg </a:t>
            </a:r>
          </a:p>
          <a:p>
            <a:r>
              <a:rPr lang="en-US" sz="2000" dirty="0">
                <a:latin typeface="Century" panose="02040604050505020304" pitchFamily="18" charset="0"/>
                <a:ea typeface="GungsuhChe" panose="02030609000101010101" pitchFamily="49" charset="-127"/>
              </a:rPr>
              <a:t>This part is connected between the beam and the engine base, it is connected to the beam at its fulcrum where it’s rotated.</a:t>
            </a:r>
          </a:p>
          <a:p>
            <a:pPr marL="0" indent="0">
              <a:buNone/>
            </a:pPr>
            <a:r>
              <a:rPr lang="en-US" sz="2000" b="1" dirty="0">
                <a:latin typeface="Century" panose="02040604050505020304" pitchFamily="18" charset="0"/>
                <a:ea typeface="GungsuhChe" panose="02030609000101010101" pitchFamily="49" charset="-127"/>
              </a:rPr>
              <a:t>3.6. Cylinder and piston </a:t>
            </a:r>
          </a:p>
          <a:p>
            <a:r>
              <a:rPr lang="en-US" sz="2000" dirty="0">
                <a:latin typeface="Century" panose="02040604050505020304" pitchFamily="18" charset="0"/>
                <a:ea typeface="GungsuhChe" panose="02030609000101010101" pitchFamily="49" charset="-127"/>
              </a:rPr>
              <a:t>It is made of cast brass and is bolted to the frame at one end. In the case of small engines, it is integrated into the frame. It forms a chamber in which the piston moves back and forward due to the action of steam. </a:t>
            </a:r>
          </a:p>
          <a:p>
            <a:r>
              <a:rPr lang="en-US" sz="2000" dirty="0">
                <a:latin typeface="Century" panose="02040604050505020304" pitchFamily="18" charset="0"/>
                <a:ea typeface="GungsuhChe" panose="02030609000101010101" pitchFamily="49" charset="-127"/>
              </a:rPr>
              <a:t>One end of the cylinder is closed by the center of a separate cap and the end is known as the cylinder cap end. The other end, known as the crankshaft end, carries the stuffing box through which the piston rod passes. </a:t>
            </a:r>
          </a:p>
          <a:p>
            <a:r>
              <a:rPr lang="en-US" sz="2000" dirty="0">
                <a:latin typeface="Century" panose="02040604050505020304" pitchFamily="18" charset="0"/>
                <a:ea typeface="GungsuhChe" panose="02030609000101010101" pitchFamily="49" charset="-127"/>
              </a:rPr>
              <a:t> </a:t>
            </a:r>
          </a:p>
        </p:txBody>
      </p:sp>
    </p:spTree>
    <p:extLst>
      <p:ext uri="{BB962C8B-B14F-4D97-AF65-F5344CB8AC3E}">
        <p14:creationId xmlns:p14="http://schemas.microsoft.com/office/powerpoint/2010/main" val="700647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87188"/>
          </a:xfrm>
        </p:spPr>
        <p:txBody>
          <a:bodyPr>
            <a:normAutofit fontScale="90000"/>
          </a:bodyPr>
          <a:lstStyle/>
          <a:p>
            <a:r>
              <a:rPr lang="en-US" b="1" dirty="0">
                <a:solidFill>
                  <a:schemeClr val="tx1"/>
                </a:solidFill>
              </a:rPr>
              <a:t>								Cont.</a:t>
            </a:r>
            <a:endParaRPr lang="en-US" dirty="0"/>
          </a:p>
        </p:txBody>
      </p:sp>
      <p:sp>
        <p:nvSpPr>
          <p:cNvPr id="3" name="Content Placeholder 2"/>
          <p:cNvSpPr>
            <a:spLocks noGrp="1"/>
          </p:cNvSpPr>
          <p:nvPr>
            <p:ph idx="1"/>
          </p:nvPr>
        </p:nvSpPr>
        <p:spPr/>
        <p:txBody>
          <a:bodyPr/>
          <a:lstStyle/>
          <a:p>
            <a:r>
              <a:rPr lang="en-US" dirty="0">
                <a:latin typeface="Century" panose="02040604050505020304" pitchFamily="18" charset="0"/>
                <a:ea typeface="GungsuhChe" panose="02030609000101010101" pitchFamily="49" charset="-127"/>
              </a:rPr>
              <a:t>The piston is made of Stainless Steel. Force is transmitted due to the pressure of the steam that acts on the crosshead through the piston</a:t>
            </a:r>
          </a:p>
          <a:p>
            <a:r>
              <a:rPr lang="en-US" dirty="0">
                <a:latin typeface="Century" panose="02040604050505020304" pitchFamily="18" charset="0"/>
                <a:ea typeface="GungsuhChe" panose="02030609000101010101" pitchFamily="49" charset="-127"/>
              </a:rPr>
              <a:t>The piston rod runs through the cylinder head. Prevents steam from escaping from the cylinder into the atmosphere</a:t>
            </a:r>
            <a:endParaRPr lang="en-US" dirty="0"/>
          </a:p>
        </p:txBody>
      </p:sp>
    </p:spTree>
    <p:extLst>
      <p:ext uri="{BB962C8B-B14F-4D97-AF65-F5344CB8AC3E}">
        <p14:creationId xmlns:p14="http://schemas.microsoft.com/office/powerpoint/2010/main" val="4183906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4910" y="569259"/>
            <a:ext cx="8596668" cy="896470"/>
          </a:xfrm>
        </p:spPr>
        <p:txBody>
          <a:bodyPr>
            <a:normAutofit fontScale="90000"/>
          </a:bodyPr>
          <a:lstStyle/>
          <a:p>
            <a:r>
              <a:rPr lang="en-US" b="1" dirty="0">
                <a:solidFill>
                  <a:schemeClr val="tx1"/>
                </a:solidFill>
              </a:rPr>
              <a:t>                  Material selection</a:t>
            </a:r>
            <a:br>
              <a:rPr lang="en-US" b="1"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677334" y="1196789"/>
            <a:ext cx="10120654" cy="4844574"/>
          </a:xfrm>
        </p:spPr>
        <p:txBody>
          <a:bodyPr>
            <a:normAutofit/>
          </a:bodyPr>
          <a:lstStyle/>
          <a:p>
            <a:r>
              <a:rPr lang="en-US" sz="2000" dirty="0">
                <a:latin typeface="Century" panose="02040604050505020304" pitchFamily="18" charset="0"/>
              </a:rPr>
              <a:t>Mild steel is the least expensive of all steels and the most widely used steel</a:t>
            </a:r>
          </a:p>
          <a:p>
            <a:r>
              <a:rPr lang="en-US" sz="2000" dirty="0">
                <a:latin typeface="Century" panose="02040604050505020304" pitchFamily="18" charset="0"/>
              </a:rPr>
              <a:t>. Mild steel is used in almost all types of steel products and it is wieldable, very hard and, although it rusts easily, very durable. </a:t>
            </a:r>
          </a:p>
          <a:p>
            <a:r>
              <a:rPr lang="en-US" sz="2000" dirty="0">
                <a:latin typeface="Century" panose="02040604050505020304" pitchFamily="18" charset="0"/>
              </a:rPr>
              <a:t>It contains less than 2 % carbon. Mild steel can be magnetized and used in most projects that require a large amount of metal. The material used for the base and crank shaft is steel is mild steel.</a:t>
            </a:r>
          </a:p>
          <a:p>
            <a:pPr marL="0" indent="0">
              <a:buNone/>
            </a:pPr>
            <a:r>
              <a:rPr lang="en-US" sz="2000" b="1" dirty="0"/>
              <a:t>Stainless steel </a:t>
            </a:r>
          </a:p>
          <a:p>
            <a:r>
              <a:rPr lang="en-US" sz="2000" dirty="0">
                <a:latin typeface="Century" panose="02040604050505020304" pitchFamily="18" charset="0"/>
              </a:rPr>
              <a:t>Stainless steel has many desirable properties because of its chromium content, it is extremely resistant to corrosion, high strength and durability, its high and low temperature resistance, increased formability and easy fabrication</a:t>
            </a:r>
          </a:p>
        </p:txBody>
      </p:sp>
    </p:spTree>
    <p:extLst>
      <p:ext uri="{BB962C8B-B14F-4D97-AF65-F5344CB8AC3E}">
        <p14:creationId xmlns:p14="http://schemas.microsoft.com/office/powerpoint/2010/main" val="3034944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solidFill>
                  <a:schemeClr val="tx1"/>
                </a:solidFill>
                <a:latin typeface="Century" panose="02040604050505020304" pitchFamily="18" charset="0"/>
              </a:rPr>
              <a:t>Manufacturing procedure </a:t>
            </a:r>
            <a:br>
              <a:rPr lang="en-US" b="1" dirty="0"/>
            </a:br>
            <a:br>
              <a:rPr lang="en-US" b="1" dirty="0"/>
            </a:br>
            <a:endParaRPr lang="en-US" dirty="0"/>
          </a:p>
        </p:txBody>
      </p:sp>
      <p:sp>
        <p:nvSpPr>
          <p:cNvPr id="3" name="Content Placeholder 2"/>
          <p:cNvSpPr>
            <a:spLocks noGrp="1"/>
          </p:cNvSpPr>
          <p:nvPr>
            <p:ph idx="1"/>
          </p:nvPr>
        </p:nvSpPr>
        <p:spPr>
          <a:xfrm>
            <a:off x="677334" y="1021977"/>
            <a:ext cx="8596668" cy="5019386"/>
          </a:xfrm>
        </p:spPr>
        <p:txBody>
          <a:bodyPr>
            <a:normAutofit/>
          </a:bodyPr>
          <a:lstStyle/>
          <a:p>
            <a:pPr marL="0" indent="0">
              <a:buNone/>
            </a:pPr>
            <a:r>
              <a:rPr lang="en-US" b="1" dirty="0"/>
              <a:t>Casting</a:t>
            </a:r>
          </a:p>
          <a:p>
            <a:r>
              <a:rPr lang="en-US" sz="2000" dirty="0">
                <a:latin typeface="Century" panose="02040604050505020304" pitchFamily="18" charset="0"/>
              </a:rPr>
              <a:t>The casting process uses a wide range of metals, as it is an easy, simple and inexpensive method.</a:t>
            </a:r>
          </a:p>
          <a:p>
            <a:r>
              <a:rPr lang="en-US" sz="2000" dirty="0">
                <a:latin typeface="Century" panose="02040604050505020304" pitchFamily="18" charset="0"/>
              </a:rPr>
              <a:t> Casting operations vary and there are some that are used for a one-time mold, and some of them are multi-use molds due to the quantity required for manufacturing. </a:t>
            </a:r>
          </a:p>
          <a:p>
            <a:r>
              <a:rPr lang="en-US" sz="2000" dirty="0">
                <a:latin typeface="Century" panose="02040604050505020304" pitchFamily="18" charset="0"/>
              </a:rPr>
              <a:t>The casting process is based on converting the metal to a liquid state by raising its temperature to the melting temperature, and then this liquid becomes in molds that have been designed in a hollow form in the form of the piece to be manufactured and then the   </a:t>
            </a:r>
            <a:r>
              <a:rPr lang="en-US" sz="2000" dirty="0" err="1">
                <a:latin typeface="Century" panose="02040604050505020304" pitchFamily="18" charset="0"/>
              </a:rPr>
              <a:t>lefave</a:t>
            </a:r>
            <a:r>
              <a:rPr lang="en-US" sz="2000" dirty="0">
                <a:latin typeface="Century" panose="02040604050505020304" pitchFamily="18" charset="0"/>
              </a:rPr>
              <a:t> molten metal in it until its temperature decreases and this molten metal turns into a solid piece of metal</a:t>
            </a:r>
          </a:p>
          <a:p>
            <a:r>
              <a:rPr lang="en-US" sz="2000" dirty="0">
                <a:latin typeface="Century" panose="02040604050505020304" pitchFamily="18" charset="0"/>
              </a:rPr>
              <a:t>. Thus, the parts to be manufactured are obtained. This process is good for minerals that have a low melting point. </a:t>
            </a:r>
          </a:p>
          <a:p>
            <a:endParaRPr lang="en-US" dirty="0"/>
          </a:p>
        </p:txBody>
      </p:sp>
    </p:spTree>
    <p:extLst>
      <p:ext uri="{BB962C8B-B14F-4D97-AF65-F5344CB8AC3E}">
        <p14:creationId xmlns:p14="http://schemas.microsoft.com/office/powerpoint/2010/main" val="3535727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rPr>
              <a:t>								Cont.</a:t>
            </a:r>
            <a:endParaRPr lang="en-US" dirty="0"/>
          </a:p>
        </p:txBody>
      </p:sp>
      <p:sp>
        <p:nvSpPr>
          <p:cNvPr id="3" name="Content Placeholder 2"/>
          <p:cNvSpPr>
            <a:spLocks noGrp="1"/>
          </p:cNvSpPr>
          <p:nvPr>
            <p:ph idx="1"/>
          </p:nvPr>
        </p:nvSpPr>
        <p:spPr>
          <a:xfrm>
            <a:off x="677334" y="2160589"/>
            <a:ext cx="9945842" cy="3880773"/>
          </a:xfrm>
        </p:spPr>
        <p:txBody>
          <a:bodyPr>
            <a:normAutofit fontScale="92500" lnSpcReduction="10000"/>
          </a:bodyPr>
          <a:lstStyle/>
          <a:p>
            <a:pPr marL="0" indent="0">
              <a:buNone/>
            </a:pPr>
            <a:r>
              <a:rPr lang="en-US" sz="2000" b="1" dirty="0">
                <a:latin typeface="Century" panose="02040604050505020304" pitchFamily="18" charset="0"/>
              </a:rPr>
              <a:t>Milling Machine</a:t>
            </a:r>
          </a:p>
          <a:p>
            <a:r>
              <a:rPr lang="en-US" sz="2000" dirty="0">
                <a:latin typeface="Century" panose="02040604050505020304" pitchFamily="18" charset="0"/>
              </a:rPr>
              <a:t>This process is used to shape metal parts. By means of the grinding machine in this machine, the metal piece is fixed.</a:t>
            </a:r>
          </a:p>
          <a:p>
            <a:r>
              <a:rPr lang="en-US" sz="2000" dirty="0">
                <a:latin typeface="Century" panose="02040604050505020304" pitchFamily="18" charset="0"/>
              </a:rPr>
              <a:t> Then the cutter moves at different angles to form the piece on the desired shape. In this machine, the metal piece moves up and down, and the cutter moves left and right, back and forward. </a:t>
            </a:r>
          </a:p>
          <a:p>
            <a:r>
              <a:rPr lang="en-US" sz="2000" dirty="0">
                <a:latin typeface="Century" panose="02040604050505020304" pitchFamily="18" charset="0"/>
              </a:rPr>
              <a:t>This process is also used to remove excess parts and result from the casting.</a:t>
            </a:r>
          </a:p>
          <a:p>
            <a:pPr marL="0" indent="0">
              <a:buNone/>
            </a:pPr>
            <a:r>
              <a:rPr lang="en-US" sz="2000" b="1" dirty="0"/>
              <a:t>Drilling process</a:t>
            </a:r>
          </a:p>
          <a:p>
            <a:r>
              <a:rPr lang="en-US" sz="2200" dirty="0">
                <a:latin typeface="Century" panose="02040604050505020304" pitchFamily="18" charset="0"/>
              </a:rPr>
              <a:t>This process is used to make holes in the metal pieces by means of the drill machine, and it is done by the drill that rotates and presses the metal pieces and that also presses this drill on the pieces and requires high pressure.</a:t>
            </a:r>
          </a:p>
          <a:p>
            <a:endParaRPr lang="en-US" sz="2000" dirty="0">
              <a:latin typeface="Century" panose="02040604050505020304" pitchFamily="18" charset="0"/>
            </a:endParaRPr>
          </a:p>
        </p:txBody>
      </p:sp>
    </p:spTree>
    <p:extLst>
      <p:ext uri="{BB962C8B-B14F-4D97-AF65-F5344CB8AC3E}">
        <p14:creationId xmlns:p14="http://schemas.microsoft.com/office/powerpoint/2010/main" val="270555320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113</TotalTime>
  <Words>1316</Words>
  <Application>Microsoft Office PowerPoint</Application>
  <PresentationFormat>Widescreen</PresentationFormat>
  <Paragraphs>130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Facet</vt:lpstr>
      <vt:lpstr>GRASSHOPPER BEAM ENGINE</vt:lpstr>
      <vt:lpstr>                       Introduction</vt:lpstr>
      <vt:lpstr>        Cont.</vt:lpstr>
      <vt:lpstr>            Components’ Design </vt:lpstr>
      <vt:lpstr>         Cont.</vt:lpstr>
      <vt:lpstr>        Cont.</vt:lpstr>
      <vt:lpstr>                  Material selection </vt:lpstr>
      <vt:lpstr>Manufacturing procedure   </vt:lpstr>
      <vt:lpstr>        Cont.</vt:lpstr>
      <vt:lpstr>Kinematic analysis</vt:lpstr>
      <vt:lpstr>        Cont.</vt:lpstr>
      <vt:lpstr>        Cont.</vt:lpstr>
      <vt:lpstr>       Cont.</vt:lpstr>
      <vt:lpstr>        Cont.</vt:lpstr>
      <vt:lpstr>    Kinematic analysis </vt:lpstr>
      <vt:lpstr>        Cont.</vt:lpstr>
      <vt:lpstr>        Cont.</vt:lpstr>
      <vt:lpstr>        Cont.</vt:lpstr>
      <vt:lpstr>        Conclusion </vt:lpstr>
      <vt:lpstr>                  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nyoike31@gmail.com</cp:lastModifiedBy>
  <cp:revision>12</cp:revision>
  <dcterms:created xsi:type="dcterms:W3CDTF">2021-06-03T12:43:35Z</dcterms:created>
  <dcterms:modified xsi:type="dcterms:W3CDTF">2021-06-03T17:35:45Z</dcterms:modified>
</cp:coreProperties>
</file>